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7"/>
  </p:notesMasterIdLst>
  <p:handoutMasterIdLst>
    <p:handoutMasterId r:id="rId38"/>
  </p:handoutMasterIdLst>
  <p:sldIdLst>
    <p:sldId id="314" r:id="rId2"/>
    <p:sldId id="270" r:id="rId3"/>
    <p:sldId id="279" r:id="rId4"/>
    <p:sldId id="280" r:id="rId5"/>
    <p:sldId id="281" r:id="rId6"/>
    <p:sldId id="273" r:id="rId7"/>
    <p:sldId id="282" r:id="rId8"/>
    <p:sldId id="278" r:id="rId9"/>
    <p:sldId id="283" r:id="rId10"/>
    <p:sldId id="284" r:id="rId11"/>
    <p:sldId id="272" r:id="rId12"/>
    <p:sldId id="285" r:id="rId13"/>
    <p:sldId id="286" r:id="rId14"/>
    <p:sldId id="287" r:id="rId15"/>
    <p:sldId id="288" r:id="rId16"/>
    <p:sldId id="289" r:id="rId17"/>
    <p:sldId id="274" r:id="rId18"/>
    <p:sldId id="307" r:id="rId19"/>
    <p:sldId id="310" r:id="rId20"/>
    <p:sldId id="301" r:id="rId21"/>
    <p:sldId id="290" r:id="rId22"/>
    <p:sldId id="291" r:id="rId23"/>
    <p:sldId id="292" r:id="rId24"/>
    <p:sldId id="293" r:id="rId25"/>
    <p:sldId id="275" r:id="rId26"/>
    <p:sldId id="295" r:id="rId27"/>
    <p:sldId id="299" r:id="rId28"/>
    <p:sldId id="294" r:id="rId29"/>
    <p:sldId id="297" r:id="rId30"/>
    <p:sldId id="296" r:id="rId31"/>
    <p:sldId id="306" r:id="rId32"/>
    <p:sldId id="302" r:id="rId33"/>
    <p:sldId id="309" r:id="rId34"/>
    <p:sldId id="308" r:id="rId35"/>
    <p:sldId id="311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XMYgBMt6Tso/TOnRO0oxA==" hashData="Bsg+lgCWHo6godrupUoM5psJb9E="/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016">
          <p15:clr>
            <a:srgbClr val="A4A3A4"/>
          </p15:clr>
        </p15:guide>
        <p15:guide id="4" pos="5511">
          <p15:clr>
            <a:srgbClr val="A4A3A4"/>
          </p15:clr>
        </p15:guide>
        <p15:guide id="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44A"/>
    <a:srgbClr val="524B4B"/>
    <a:srgbClr val="0000FF"/>
    <a:srgbClr val="000000"/>
    <a:srgbClr val="98918F"/>
    <a:srgbClr val="33CC33"/>
    <a:srgbClr val="FF9900"/>
    <a:srgbClr val="0E316D"/>
    <a:srgbClr val="092048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373" autoAdjust="0"/>
  </p:normalViewPr>
  <p:slideViewPr>
    <p:cSldViewPr snapToGrid="0" showGuides="1">
      <p:cViewPr>
        <p:scale>
          <a:sx n="70" d="100"/>
          <a:sy n="70" d="100"/>
        </p:scale>
        <p:origin x="-1338" y="-420"/>
      </p:cViewPr>
      <p:guideLst>
        <p:guide orient="horz" pos="1620"/>
        <p:guide pos="2880"/>
        <p:guide pos="3016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116FD-D551-4128-A5E7-FA94269213A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7751-1A1D-44AD-808B-8BB990B453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dirty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57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7D13-A3A2-498B-843F-0D0B45F1F784}" type="datetimeFigureOut">
              <a:rPr lang="en-GB" smtClean="0"/>
              <a:pPr/>
              <a:t>09/12/2014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D7CE-05A1-4278-AE31-02FACC1590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 dirty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0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7CE-05A1-4278-AE31-02FACC159086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859809" y="4800600"/>
            <a:ext cx="8284191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版权所有：</a:t>
            </a:r>
            <a:r>
              <a:rPr lang="en-US" altLang="zh-CN" dirty="0" smtClean="0"/>
              <a:t>Kelly Wang</a:t>
            </a:r>
            <a:r>
              <a:rPr lang="zh-CN" altLang="en-US" dirty="0" smtClean="0"/>
              <a:t>王颖  如需引用请与作者联系，请勿抄袭   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1154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72629"/>
            <a:ext cx="8726606" cy="5929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859809" y="4800600"/>
            <a:ext cx="8284191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版权所有：</a:t>
            </a:r>
            <a:r>
              <a:rPr lang="en-US" altLang="zh-CN" dirty="0" smtClean="0"/>
              <a:t>Kelly Wang</a:t>
            </a:r>
            <a:r>
              <a:rPr lang="zh-CN" altLang="en-US" dirty="0" smtClean="0"/>
              <a:t>王颖  如需引用请与作者联系，请勿抄袭    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0" y="2034779"/>
            <a:ext cx="9132888" cy="3120628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286000"/>
            <a:ext cx="6400800" cy="13144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48006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F04E5C-A405-4C18-BEEB-C09A501D4D1C}" type="datetimeFigureOut">
              <a:rPr lang="zh-CN" altLang="en-US" smtClean="0"/>
              <a:pPr/>
              <a:t>2014/12/9</a:t>
            </a:fld>
            <a:endParaRPr lang="zh-CN" alt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800600"/>
            <a:ext cx="3249304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版权所有：</a:t>
            </a:r>
            <a:r>
              <a:rPr lang="en-US" altLang="zh-CN" dirty="0" smtClean="0"/>
              <a:t>Kelly Wang</a:t>
            </a:r>
            <a:r>
              <a:rPr lang="zh-CN" altLang="en-US" dirty="0" smtClean="0"/>
              <a:t>王颖</a:t>
            </a:r>
            <a:endParaRPr lang="zh-CN" altLang="en-US" dirty="0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8006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8432F-7F4A-40C3-B5A9-1C8724823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c"/>
          <p:cNvSpPr txBox="1"/>
          <p:nvPr/>
        </p:nvSpPr>
        <p:spPr>
          <a:xfrm>
            <a:off x="0" y="4927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 dirty="0">
              <a:solidFill>
                <a:srgbClr val="3E8430"/>
              </a:solidFill>
              <a:latin typeface="arial"/>
            </a:endParaRPr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696035" y="4636827"/>
            <a:ext cx="8284191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版权所有：</a:t>
            </a:r>
            <a:r>
              <a:rPr lang="en-US" altLang="zh-CN" dirty="0" smtClean="0"/>
              <a:t>Kelly Wang</a:t>
            </a:r>
            <a:r>
              <a:rPr lang="zh-CN" altLang="en-US" dirty="0" smtClean="0"/>
              <a:t>王颖  如需引用请与作者联系，请勿抄袭    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7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.hiphotos.baidu.com/zhidao/pic/item/574e9258d109b3de7857118bcebf6c81810a4c6d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782871" y="118065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zh-CN" altLang="en-US" sz="7200" b="1" dirty="0" smtClean="0">
                <a:solidFill>
                  <a:schemeClr val="accent4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7200" b="1" dirty="0" smtClean="0">
                <a:solidFill>
                  <a:srgbClr val="00A44A"/>
                </a:solidFill>
                <a:latin typeface="隶书" pitchFamily="49" charset="-122"/>
                <a:ea typeface="隶书" pitchFamily="49" charset="-122"/>
              </a:rPr>
              <a:t>绿色供应链培训</a:t>
            </a:r>
            <a:endParaRPr lang="zh-CN" altLang="en-US" sz="7200" b="1" dirty="0">
              <a:solidFill>
                <a:srgbClr val="00A44A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475656" y="2841780"/>
            <a:ext cx="6100534" cy="641660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日期：</a:t>
            </a:r>
            <a:r>
              <a:rPr lang="en-US" altLang="zh-CN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月</a:t>
            </a:r>
          </a:p>
          <a:p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6" y="1173709"/>
            <a:ext cx="8609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所有渠道参与者： 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公司内部 </a:t>
            </a: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设计研发、生产、计划、采购、物流、仓储、市场、销售</a:t>
            </a: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</a:p>
          <a:p>
            <a:pPr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公司外部 </a:t>
            </a: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–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各级供应商、客户</a:t>
            </a: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mato"/>
          <p:cNvPicPr>
            <a:picLocks noChangeAspect="1" noChangeArrowheads="1"/>
          </p:cNvPicPr>
          <p:nvPr/>
        </p:nvPicPr>
        <p:blipFill>
          <a:blip r:embed="rId2" cstate="print"/>
          <a:srcRect l="15790" r="10527"/>
          <a:stretch>
            <a:fillRect/>
          </a:stretch>
        </p:blipFill>
        <p:spPr bwMode="auto">
          <a:xfrm>
            <a:off x="5328312" y="952500"/>
            <a:ext cx="80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eef_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12" y="4025900"/>
            <a:ext cx="1219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5042847" y="560127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161925"/>
            <a:ext cx="86296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0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6" y="1050879"/>
            <a:ext cx="86098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内部与外部： 必须有效衔接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供应与需求： 如何知己知彼</a:t>
            </a: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</a:t>
            </a:r>
          </a:p>
        </p:txBody>
      </p:sp>
      <p:pic>
        <p:nvPicPr>
          <p:cNvPr id="2050" name="Picture 2" descr="http://e.hiphotos.baidu.com/zhidao/wh%3D600%2C800/sign=9f5c5e820db30f2435cfe405f8a5fd7b/574e9258d109b3de7857118bcebf6c81810a4c6d.jpg">
            <a:hlinkClick r:id="rId3" tooltip="点击查看大图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437" y="2209799"/>
            <a:ext cx="4009551" cy="27306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5830" y="1022307"/>
            <a:ext cx="82003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供应链管理是跨公司、跨渠道、跨系统的复杂活动，包括但不限于采购、制造、物流等活动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聚焦在产品、服务与信息</a:t>
            </a: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战略性地使供应商、制造商、中间商、零售商、服务商等建立起协作关系，使之能够在市场竞争中获得优势</a:t>
            </a: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- </a:t>
            </a:r>
            <a:r>
              <a:rPr lang="zh-CN" alt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追求最优总成本</a:t>
            </a: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- </a:t>
            </a:r>
            <a:r>
              <a:rPr lang="zh-CN" alt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追求从供应链最上游到最终客户全面达成客户期望</a:t>
            </a: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37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如何真正理解供应链管理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5830" y="1022307"/>
            <a:ext cx="882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供应链管理不仅仅强调产品，</a:t>
            </a:r>
            <a:r>
              <a:rPr lang="zh-CN" alt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服务、信息与资源获取也非常重要</a:t>
            </a:r>
            <a:endParaRPr lang="en-US" altLang="zh-CN" sz="2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如何真正理解供应链管理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90" y="1420862"/>
            <a:ext cx="1811290" cy="27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696" y="1451900"/>
            <a:ext cx="3010776" cy="20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0100" y="3255460"/>
            <a:ext cx="2833213" cy="188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3329" y="3261815"/>
            <a:ext cx="2827101" cy="18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543" y="981075"/>
            <a:ext cx="73533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供应链管理的四大核心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79595" y="2394733"/>
            <a:ext cx="1587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65295" y="3918733"/>
            <a:ext cx="228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9699"/>
            <a:ext cx="90297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2048"/>
          <p:cNvGrpSpPr/>
          <p:nvPr/>
        </p:nvGrpSpPr>
        <p:grpSpPr>
          <a:xfrm>
            <a:off x="0" y="0"/>
            <a:ext cx="9144000" cy="996286"/>
            <a:chOff x="4987952" y="-29081"/>
            <a:chExt cx="4301738" cy="966878"/>
          </a:xfrm>
        </p:grpSpPr>
        <p:sp>
          <p:nvSpPr>
            <p:cNvPr id="20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21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75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供应链参与者的活动与功能</a:t>
            </a:r>
            <a:endParaRPr 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Left-Right Arrow 17"/>
          <p:cNvSpPr/>
          <p:nvPr/>
        </p:nvSpPr>
        <p:spPr>
          <a:xfrm rot="5400000">
            <a:off x="3941763" y="2082800"/>
            <a:ext cx="1352550" cy="730250"/>
          </a:xfrm>
          <a:prstGeom prst="left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EEEFED"/>
              </a:solidFill>
              <a:ea typeface="ＭＳ Ｐゴシック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655092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-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供应链管理的基本流程</a:t>
            </a:r>
            <a:endParaRPr lang="zh-CN" altLang="en-US" sz="3600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2" y="796400"/>
            <a:ext cx="8676564" cy="43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供应链的效率提高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422" y="1186081"/>
            <a:ext cx="84889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JIT – Just in time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准时生产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VMI – Vendor Manage Inventory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供应商管理库存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VMI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作为一种供应链优化的手段，强调的是供应链上供需的平衡。整条供应链上既没有积压的库存、也没有短缺，产品在供应链中快速流动，实现共赢。但要实现供应链的优化和整体库存的减少，一个核心的问题就是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……</a:t>
            </a: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（案例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2" descr="http://www.vitbbs.cn/uploads/allimg/c110301/12bbMbB0-62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710" y="1078128"/>
            <a:ext cx="2019869" cy="172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供应链的有机整合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422" y="1186081"/>
            <a:ext cx="8966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VI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HI</a:t>
            </a: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VI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：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Vertical integration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纵向整合 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</a:t>
            </a: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HI:  Horizontal integration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横向整合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案例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0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206" y="1050072"/>
            <a:ext cx="6903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供应链是什么</a:t>
            </a: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–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供应链的定义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你的企业</a:t>
            </a: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\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部门在供应链的位置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供应链管理的理论与流程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供应链管理的常用工具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供应链中的风险及应对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供应链水平的划分</a:t>
            </a: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评估标准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产品生命周期理论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 </a:t>
            </a:r>
            <a:endParaRPr lang="en-US" altLang="zh-CN" sz="28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本课程的主要内容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655092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-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供应链管理的常用工具</a:t>
            </a:r>
            <a:endParaRPr lang="zh-CN" altLang="en-US" sz="36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15" y="767545"/>
            <a:ext cx="8480378" cy="41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向供应链要效益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24720"/>
            <a:ext cx="8898340" cy="35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1600" dirty="0" smtClean="0"/>
              <a:t>销售价</a:t>
            </a:r>
            <a:r>
              <a:rPr lang="en-US" altLang="zh-CN" sz="1600" dirty="0"/>
              <a:t>		</a:t>
            </a:r>
            <a:r>
              <a:rPr lang="en-US" altLang="zh-CN" sz="1600" dirty="0" smtClean="0"/>
              <a:t>             10.00</a:t>
            </a:r>
            <a:r>
              <a:rPr lang="en-US" altLang="zh-CN" sz="1600" dirty="0"/>
              <a:t>			</a:t>
            </a:r>
          </a:p>
          <a:p>
            <a:pPr eaLnBrk="0" hangingPunct="0"/>
            <a:r>
              <a:rPr lang="zh-CN" altLang="en-US" sz="1600" dirty="0" smtClean="0"/>
              <a:t>供应链成本</a:t>
            </a:r>
            <a:r>
              <a:rPr lang="en-US" altLang="zh-CN" sz="1600" dirty="0"/>
              <a:t>		</a:t>
            </a:r>
            <a:r>
              <a:rPr lang="en-US" altLang="zh-CN" sz="1600" dirty="0" smtClean="0"/>
              <a:t>4.00</a:t>
            </a:r>
            <a:endParaRPr lang="en-US" altLang="zh-CN" sz="1600" dirty="0"/>
          </a:p>
          <a:p>
            <a:pPr eaLnBrk="0" hangingPunct="0"/>
            <a:r>
              <a:rPr lang="zh-CN" altLang="en-US" sz="1600" dirty="0" smtClean="0"/>
              <a:t>其它成本</a:t>
            </a:r>
            <a:r>
              <a:rPr lang="en-US" altLang="zh-CN" sz="1600" dirty="0"/>
              <a:t>			</a:t>
            </a:r>
            <a:r>
              <a:rPr lang="en-US" altLang="zh-CN" sz="1600" u="sng" dirty="0" smtClean="0"/>
              <a:t>5.00</a:t>
            </a:r>
            <a:endParaRPr lang="en-US" altLang="zh-CN" sz="1600" dirty="0"/>
          </a:p>
          <a:p>
            <a:pPr eaLnBrk="0" hangingPunct="0"/>
            <a:r>
              <a:rPr lang="en-US" altLang="zh-CN" sz="1600" dirty="0" smtClean="0"/>
              <a:t>             </a:t>
            </a:r>
            <a:r>
              <a:rPr lang="zh-CN" altLang="en-US" sz="1600" dirty="0" smtClean="0"/>
              <a:t>单位净利润</a:t>
            </a:r>
            <a:r>
              <a:rPr lang="en-US" altLang="zh-CN" sz="1600" dirty="0"/>
              <a:t>		</a:t>
            </a:r>
            <a:r>
              <a:rPr lang="en-US" altLang="zh-CN" sz="1600" dirty="0" smtClean="0"/>
              <a:t>1.00</a:t>
            </a:r>
          </a:p>
          <a:p>
            <a:pPr eaLnBrk="0" hangingPunct="0"/>
            <a:endParaRPr lang="en-US" altLang="zh-CN" sz="1600" dirty="0" smtClean="0"/>
          </a:p>
          <a:p>
            <a:pPr eaLnBrk="0" hangingPunct="0"/>
            <a:r>
              <a:rPr lang="zh-CN" altLang="en-US" sz="1600" dirty="0" smtClean="0"/>
              <a:t>销售数量</a:t>
            </a:r>
            <a:r>
              <a:rPr lang="en-US" altLang="zh-CN" sz="1600" dirty="0" smtClean="0"/>
              <a:t> = 1,000,000,   </a:t>
            </a:r>
            <a:r>
              <a:rPr lang="zh-CN" altLang="en-US" sz="1600" dirty="0" smtClean="0"/>
              <a:t>净利润</a:t>
            </a:r>
            <a:r>
              <a:rPr lang="en-US" altLang="zh-CN" sz="1600" dirty="0" smtClean="0"/>
              <a:t>= 1,000,000</a:t>
            </a:r>
          </a:p>
          <a:p>
            <a:pPr eaLnBrk="0" hangingPunct="0"/>
            <a:endParaRPr lang="en-US" altLang="zh-CN" sz="1600" dirty="0"/>
          </a:p>
          <a:p>
            <a:pPr eaLnBrk="0" hangingPunct="0"/>
            <a:r>
              <a:rPr lang="zh-CN" altLang="en-US" sz="1600" dirty="0" smtClean="0"/>
              <a:t>提高产品设计、需求预测、库存管理控制等流程使得每年减少每件</a:t>
            </a:r>
            <a:r>
              <a:rPr lang="en-US" altLang="zh-CN" sz="1600" dirty="0" smtClean="0"/>
              <a:t>0.2</a:t>
            </a:r>
            <a:r>
              <a:rPr lang="zh-CN" altLang="en-US" sz="1600" dirty="0" smtClean="0"/>
              <a:t>元的单位产品成本</a:t>
            </a:r>
            <a:endParaRPr lang="en-US" altLang="zh-CN" sz="1600" dirty="0"/>
          </a:p>
          <a:p>
            <a:pPr eaLnBrk="0" hangingPunct="0"/>
            <a:endParaRPr lang="en-US" altLang="zh-CN" sz="1600" dirty="0"/>
          </a:p>
          <a:p>
            <a:pPr eaLnBrk="0" hangingPunct="0"/>
            <a:endParaRPr lang="en-US" altLang="zh-CN" sz="1600" dirty="0"/>
          </a:p>
          <a:p>
            <a:pPr eaLnBrk="0" hangingPunct="0"/>
            <a:r>
              <a:rPr lang="zh-CN" altLang="en-US" sz="1600" dirty="0" smtClean="0"/>
              <a:t>新的净利润</a:t>
            </a:r>
            <a:r>
              <a:rPr lang="en-US" altLang="zh-CN" sz="1600" dirty="0" smtClean="0"/>
              <a:t>= </a:t>
            </a:r>
            <a:r>
              <a:rPr lang="en-US" altLang="zh-CN" sz="1600" dirty="0"/>
              <a:t>$</a:t>
            </a:r>
            <a:r>
              <a:rPr lang="en-US" altLang="zh-CN" sz="1600" dirty="0" smtClean="0"/>
              <a:t>1,200,000 (</a:t>
            </a:r>
            <a:r>
              <a:rPr lang="zh-CN" altLang="en-US" sz="1600" dirty="0" smtClean="0"/>
              <a:t>增加</a:t>
            </a:r>
            <a:r>
              <a:rPr lang="en-US" altLang="zh-CN" sz="1600" dirty="0" smtClean="0"/>
              <a:t> 200,000 </a:t>
            </a:r>
            <a:r>
              <a:rPr lang="zh-CN" altLang="en-US" sz="1600" dirty="0" smtClean="0"/>
              <a:t>或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20% </a:t>
            </a:r>
            <a:r>
              <a:rPr lang="en-US" altLang="zh-CN" sz="1600" dirty="0" smtClean="0"/>
              <a:t>)</a:t>
            </a:r>
            <a:endParaRPr lang="en-US" altLang="zh-CN" sz="1600" dirty="0"/>
          </a:p>
          <a:p>
            <a:pPr eaLnBrk="0" hangingPunct="0"/>
            <a:endParaRPr lang="en-US" altLang="zh-CN" sz="1600" dirty="0" smtClean="0"/>
          </a:p>
          <a:p>
            <a:pPr eaLnBrk="0" hangingPunct="0"/>
            <a:endParaRPr lang="en-US" altLang="zh-CN" sz="1600" dirty="0" smtClean="0"/>
          </a:p>
          <a:p>
            <a:pPr eaLnBrk="0" hangingPunct="0"/>
            <a:r>
              <a:rPr lang="zh-CN" altLang="en-US" sz="1600" dirty="0" smtClean="0"/>
              <a:t>（案例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</a:t>
            </a:r>
            <a:endParaRPr lang="en-US" altLang="zh-CN" sz="1600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5605158" y="1852424"/>
            <a:ext cx="2118638" cy="3175"/>
            <a:chOff x="3416" y="1594"/>
            <a:chExt cx="947" cy="2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416" y="1594"/>
              <a:ext cx="30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923" y="1594"/>
              <a:ext cx="44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供应链中存在的风险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28048" y="1064526"/>
            <a:ext cx="7206018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外部的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-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供应商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-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客户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内部的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-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内部要素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自然因素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政治因素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3794" name="Picture 2" descr="http://a0.att.hudong.com/58/90/300000937801128539905551056_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180" y="1692275"/>
            <a:ext cx="3976237" cy="2596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供应链风险的管理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供应商：供应商风险评估及应对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客户：  客户评估及应对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内部风险：内部要素评估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自然灾害：自然灾害预防及减损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政治因素：政治风险规避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供应链水平的基本划分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12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采购成熟度模型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68" y="1162548"/>
            <a:ext cx="8353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399" y="1323833"/>
            <a:ext cx="1147549" cy="3552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09999" y="1323833"/>
            <a:ext cx="2058537" cy="3552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38399" y="1323833"/>
            <a:ext cx="1369325" cy="3552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867400" y="4876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309048" y="4105701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309048" y="1323833"/>
            <a:ext cx="6172200" cy="2781868"/>
          </a:xfrm>
          <a:custGeom>
            <a:avLst/>
            <a:gdLst>
              <a:gd name="T0" fmla="*/ 0 w 3504"/>
              <a:gd name="T1" fmla="*/ 2147483647 h 1296"/>
              <a:gd name="T2" fmla="*/ 2147483647 w 3504"/>
              <a:gd name="T3" fmla="*/ 2147483647 h 1296"/>
              <a:gd name="T4" fmla="*/ 2147483647 w 3504"/>
              <a:gd name="T5" fmla="*/ 2147483647 h 1296"/>
              <a:gd name="T6" fmla="*/ 2147483647 w 3504"/>
              <a:gd name="T7" fmla="*/ 2147483647 h 1296"/>
              <a:gd name="T8" fmla="*/ 2147483647 w 3504"/>
              <a:gd name="T9" fmla="*/ 2147483647 h 1296"/>
              <a:gd name="T10" fmla="*/ 2147483647 w 3504"/>
              <a:gd name="T11" fmla="*/ 2147483647 h 1296"/>
              <a:gd name="T12" fmla="*/ 2147483647 w 3504"/>
              <a:gd name="T13" fmla="*/ 2147483647 h 1296"/>
              <a:gd name="T14" fmla="*/ 2147483647 w 3504"/>
              <a:gd name="T15" fmla="*/ 2147483647 h 1296"/>
              <a:gd name="T16" fmla="*/ 2147483647 w 3504"/>
              <a:gd name="T17" fmla="*/ 2147483647 h 1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04"/>
              <a:gd name="T28" fmla="*/ 0 h 1296"/>
              <a:gd name="T29" fmla="*/ 3504 w 3504"/>
              <a:gd name="T30" fmla="*/ 1296 h 12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04" h="1296">
                <a:moveTo>
                  <a:pt x="0" y="1296"/>
                </a:moveTo>
                <a:cubicBezTo>
                  <a:pt x="48" y="1244"/>
                  <a:pt x="96" y="1192"/>
                  <a:pt x="240" y="1152"/>
                </a:cubicBezTo>
                <a:cubicBezTo>
                  <a:pt x="384" y="1112"/>
                  <a:pt x="656" y="1160"/>
                  <a:pt x="864" y="1056"/>
                </a:cubicBezTo>
                <a:cubicBezTo>
                  <a:pt x="1072" y="952"/>
                  <a:pt x="1304" y="688"/>
                  <a:pt x="1488" y="528"/>
                </a:cubicBezTo>
                <a:cubicBezTo>
                  <a:pt x="1672" y="368"/>
                  <a:pt x="1824" y="176"/>
                  <a:pt x="1968" y="96"/>
                </a:cubicBezTo>
                <a:cubicBezTo>
                  <a:pt x="2112" y="16"/>
                  <a:pt x="2232" y="40"/>
                  <a:pt x="2352" y="48"/>
                </a:cubicBezTo>
                <a:cubicBezTo>
                  <a:pt x="2472" y="56"/>
                  <a:pt x="2528" y="0"/>
                  <a:pt x="2688" y="144"/>
                </a:cubicBezTo>
                <a:cubicBezTo>
                  <a:pt x="2848" y="288"/>
                  <a:pt x="3176" y="760"/>
                  <a:pt x="3312" y="912"/>
                </a:cubicBezTo>
                <a:cubicBezTo>
                  <a:pt x="3448" y="1064"/>
                  <a:pt x="3464" y="1032"/>
                  <a:pt x="3504" y="10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869675" y="131871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50375" y="1323831"/>
            <a:ext cx="859808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11707" y="4110250"/>
            <a:ext cx="859808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13983" y="4876798"/>
            <a:ext cx="859808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9" name="直接连接符 18"/>
          <p:cNvCxnSpPr>
            <a:stCxn id="15" idx="0"/>
            <a:endCxn id="17" idx="0"/>
          </p:cNvCxnSpPr>
          <p:nvPr/>
        </p:nvCxnSpPr>
        <p:spPr>
          <a:xfrm flipH="1">
            <a:off x="413983" y="1323831"/>
            <a:ext cx="36392" cy="3552967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26"/>
          <p:cNvSpPr/>
          <p:nvPr/>
        </p:nvSpPr>
        <p:spPr>
          <a:xfrm>
            <a:off x="504967" y="3330054"/>
            <a:ext cx="7151427" cy="1487775"/>
          </a:xfrm>
          <a:custGeom>
            <a:avLst/>
            <a:gdLst>
              <a:gd name="connsiteX0" fmla="*/ 0 w 7151427"/>
              <a:gd name="connsiteY0" fmla="*/ 805218 h 1487775"/>
              <a:gd name="connsiteX1" fmla="*/ 40943 w 7151427"/>
              <a:gd name="connsiteY1" fmla="*/ 818865 h 1487775"/>
              <a:gd name="connsiteX2" fmla="*/ 122830 w 7151427"/>
              <a:gd name="connsiteY2" fmla="*/ 873456 h 1487775"/>
              <a:gd name="connsiteX3" fmla="*/ 286603 w 7151427"/>
              <a:gd name="connsiteY3" fmla="*/ 928047 h 1487775"/>
              <a:gd name="connsiteX4" fmla="*/ 327546 w 7151427"/>
              <a:gd name="connsiteY4" fmla="*/ 941695 h 1487775"/>
              <a:gd name="connsiteX5" fmla="*/ 450376 w 7151427"/>
              <a:gd name="connsiteY5" fmla="*/ 996286 h 1487775"/>
              <a:gd name="connsiteX6" fmla="*/ 573206 w 7151427"/>
              <a:gd name="connsiteY6" fmla="*/ 1037230 h 1487775"/>
              <a:gd name="connsiteX7" fmla="*/ 614149 w 7151427"/>
              <a:gd name="connsiteY7" fmla="*/ 1050877 h 1487775"/>
              <a:gd name="connsiteX8" fmla="*/ 655093 w 7151427"/>
              <a:gd name="connsiteY8" fmla="*/ 1064525 h 1487775"/>
              <a:gd name="connsiteX9" fmla="*/ 696036 w 7151427"/>
              <a:gd name="connsiteY9" fmla="*/ 1091821 h 1487775"/>
              <a:gd name="connsiteX10" fmla="*/ 777923 w 7151427"/>
              <a:gd name="connsiteY10" fmla="*/ 1119116 h 1487775"/>
              <a:gd name="connsiteX11" fmla="*/ 818866 w 7151427"/>
              <a:gd name="connsiteY11" fmla="*/ 1132764 h 1487775"/>
              <a:gd name="connsiteX12" fmla="*/ 859809 w 7151427"/>
              <a:gd name="connsiteY12" fmla="*/ 1146412 h 1487775"/>
              <a:gd name="connsiteX13" fmla="*/ 900752 w 7151427"/>
              <a:gd name="connsiteY13" fmla="*/ 1160059 h 1487775"/>
              <a:gd name="connsiteX14" fmla="*/ 982639 w 7151427"/>
              <a:gd name="connsiteY14" fmla="*/ 1201003 h 1487775"/>
              <a:gd name="connsiteX15" fmla="*/ 1064526 w 7151427"/>
              <a:gd name="connsiteY15" fmla="*/ 1241946 h 1487775"/>
              <a:gd name="connsiteX16" fmla="*/ 1105469 w 7151427"/>
              <a:gd name="connsiteY16" fmla="*/ 1269242 h 1487775"/>
              <a:gd name="connsiteX17" fmla="*/ 1187355 w 7151427"/>
              <a:gd name="connsiteY17" fmla="*/ 1296537 h 1487775"/>
              <a:gd name="connsiteX18" fmla="*/ 1228299 w 7151427"/>
              <a:gd name="connsiteY18" fmla="*/ 1323833 h 1487775"/>
              <a:gd name="connsiteX19" fmla="*/ 1310185 w 7151427"/>
              <a:gd name="connsiteY19" fmla="*/ 1351128 h 1487775"/>
              <a:gd name="connsiteX20" fmla="*/ 1351129 w 7151427"/>
              <a:gd name="connsiteY20" fmla="*/ 1364776 h 1487775"/>
              <a:gd name="connsiteX21" fmla="*/ 1392072 w 7151427"/>
              <a:gd name="connsiteY21" fmla="*/ 1378424 h 1487775"/>
              <a:gd name="connsiteX22" fmla="*/ 1487606 w 7151427"/>
              <a:gd name="connsiteY22" fmla="*/ 1419367 h 1487775"/>
              <a:gd name="connsiteX23" fmla="*/ 1610436 w 7151427"/>
              <a:gd name="connsiteY23" fmla="*/ 1460310 h 1487775"/>
              <a:gd name="connsiteX24" fmla="*/ 1651379 w 7151427"/>
              <a:gd name="connsiteY24" fmla="*/ 1473958 h 1487775"/>
              <a:gd name="connsiteX25" fmla="*/ 1705970 w 7151427"/>
              <a:gd name="connsiteY25" fmla="*/ 1487606 h 1487775"/>
              <a:gd name="connsiteX26" fmla="*/ 2224585 w 7151427"/>
              <a:gd name="connsiteY26" fmla="*/ 1460310 h 1487775"/>
              <a:gd name="connsiteX27" fmla="*/ 2265529 w 7151427"/>
              <a:gd name="connsiteY27" fmla="*/ 1446662 h 1487775"/>
              <a:gd name="connsiteX28" fmla="*/ 2442949 w 7151427"/>
              <a:gd name="connsiteY28" fmla="*/ 1405719 h 1487775"/>
              <a:gd name="connsiteX29" fmla="*/ 2524836 w 7151427"/>
              <a:gd name="connsiteY29" fmla="*/ 1378424 h 1487775"/>
              <a:gd name="connsiteX30" fmla="*/ 2565779 w 7151427"/>
              <a:gd name="connsiteY30" fmla="*/ 1364776 h 1487775"/>
              <a:gd name="connsiteX31" fmla="*/ 2620370 w 7151427"/>
              <a:gd name="connsiteY31" fmla="*/ 1351128 h 1487775"/>
              <a:gd name="connsiteX32" fmla="*/ 2661314 w 7151427"/>
              <a:gd name="connsiteY32" fmla="*/ 1323833 h 1487775"/>
              <a:gd name="connsiteX33" fmla="*/ 2702257 w 7151427"/>
              <a:gd name="connsiteY33" fmla="*/ 1310185 h 1487775"/>
              <a:gd name="connsiteX34" fmla="*/ 2784143 w 7151427"/>
              <a:gd name="connsiteY34" fmla="*/ 1255594 h 1487775"/>
              <a:gd name="connsiteX35" fmla="*/ 2825087 w 7151427"/>
              <a:gd name="connsiteY35" fmla="*/ 1228298 h 1487775"/>
              <a:gd name="connsiteX36" fmla="*/ 2866030 w 7151427"/>
              <a:gd name="connsiteY36" fmla="*/ 1201003 h 1487775"/>
              <a:gd name="connsiteX37" fmla="*/ 2906973 w 7151427"/>
              <a:gd name="connsiteY37" fmla="*/ 1160059 h 1487775"/>
              <a:gd name="connsiteX38" fmla="*/ 2961564 w 7151427"/>
              <a:gd name="connsiteY38" fmla="*/ 1078173 h 1487775"/>
              <a:gd name="connsiteX39" fmla="*/ 2988860 w 7151427"/>
              <a:gd name="connsiteY39" fmla="*/ 1037230 h 1487775"/>
              <a:gd name="connsiteX40" fmla="*/ 3029803 w 7151427"/>
              <a:gd name="connsiteY40" fmla="*/ 996286 h 1487775"/>
              <a:gd name="connsiteX41" fmla="*/ 3084394 w 7151427"/>
              <a:gd name="connsiteY41" fmla="*/ 928047 h 1487775"/>
              <a:gd name="connsiteX42" fmla="*/ 3152633 w 7151427"/>
              <a:gd name="connsiteY42" fmla="*/ 859809 h 1487775"/>
              <a:gd name="connsiteX43" fmla="*/ 3234520 w 7151427"/>
              <a:gd name="connsiteY43" fmla="*/ 736979 h 1487775"/>
              <a:gd name="connsiteX44" fmla="*/ 3261815 w 7151427"/>
              <a:gd name="connsiteY44" fmla="*/ 696036 h 1487775"/>
              <a:gd name="connsiteX45" fmla="*/ 3302758 w 7151427"/>
              <a:gd name="connsiteY45" fmla="*/ 655092 h 1487775"/>
              <a:gd name="connsiteX46" fmla="*/ 3357349 w 7151427"/>
              <a:gd name="connsiteY46" fmla="*/ 573206 h 1487775"/>
              <a:gd name="connsiteX47" fmla="*/ 3384645 w 7151427"/>
              <a:gd name="connsiteY47" fmla="*/ 532262 h 1487775"/>
              <a:gd name="connsiteX48" fmla="*/ 3411940 w 7151427"/>
              <a:gd name="connsiteY48" fmla="*/ 491319 h 1487775"/>
              <a:gd name="connsiteX49" fmla="*/ 3452884 w 7151427"/>
              <a:gd name="connsiteY49" fmla="*/ 436728 h 1487775"/>
              <a:gd name="connsiteX50" fmla="*/ 3507475 w 7151427"/>
              <a:gd name="connsiteY50" fmla="*/ 354842 h 1487775"/>
              <a:gd name="connsiteX51" fmla="*/ 3534770 w 7151427"/>
              <a:gd name="connsiteY51" fmla="*/ 313898 h 1487775"/>
              <a:gd name="connsiteX52" fmla="*/ 3562066 w 7151427"/>
              <a:gd name="connsiteY52" fmla="*/ 259307 h 1487775"/>
              <a:gd name="connsiteX53" fmla="*/ 3643952 w 7151427"/>
              <a:gd name="connsiteY53" fmla="*/ 204716 h 1487775"/>
              <a:gd name="connsiteX54" fmla="*/ 3684896 w 7151427"/>
              <a:gd name="connsiteY54" fmla="*/ 177421 h 1487775"/>
              <a:gd name="connsiteX55" fmla="*/ 3725839 w 7151427"/>
              <a:gd name="connsiteY55" fmla="*/ 136477 h 1487775"/>
              <a:gd name="connsiteX56" fmla="*/ 3780430 w 7151427"/>
              <a:gd name="connsiteY56" fmla="*/ 122830 h 1487775"/>
              <a:gd name="connsiteX57" fmla="*/ 3821373 w 7151427"/>
              <a:gd name="connsiteY57" fmla="*/ 95534 h 1487775"/>
              <a:gd name="connsiteX58" fmla="*/ 3903260 w 7151427"/>
              <a:gd name="connsiteY58" fmla="*/ 68239 h 1487775"/>
              <a:gd name="connsiteX59" fmla="*/ 3944203 w 7151427"/>
              <a:gd name="connsiteY59" fmla="*/ 54591 h 1487775"/>
              <a:gd name="connsiteX60" fmla="*/ 3985146 w 7151427"/>
              <a:gd name="connsiteY60" fmla="*/ 40943 h 1487775"/>
              <a:gd name="connsiteX61" fmla="*/ 4053385 w 7151427"/>
              <a:gd name="connsiteY61" fmla="*/ 27295 h 1487775"/>
              <a:gd name="connsiteX62" fmla="*/ 4094329 w 7151427"/>
              <a:gd name="connsiteY62" fmla="*/ 13647 h 1487775"/>
              <a:gd name="connsiteX63" fmla="*/ 4148920 w 7151427"/>
              <a:gd name="connsiteY63" fmla="*/ 0 h 1487775"/>
              <a:gd name="connsiteX64" fmla="*/ 4353636 w 7151427"/>
              <a:gd name="connsiteY64" fmla="*/ 13647 h 1487775"/>
              <a:gd name="connsiteX65" fmla="*/ 4490114 w 7151427"/>
              <a:gd name="connsiteY65" fmla="*/ 54591 h 1487775"/>
              <a:gd name="connsiteX66" fmla="*/ 4531057 w 7151427"/>
              <a:gd name="connsiteY66" fmla="*/ 81886 h 1487775"/>
              <a:gd name="connsiteX67" fmla="*/ 4612943 w 7151427"/>
              <a:gd name="connsiteY67" fmla="*/ 109182 h 1487775"/>
              <a:gd name="connsiteX68" fmla="*/ 4694830 w 7151427"/>
              <a:gd name="connsiteY68" fmla="*/ 136477 h 1487775"/>
              <a:gd name="connsiteX69" fmla="*/ 4804012 w 7151427"/>
              <a:gd name="connsiteY69" fmla="*/ 163773 h 1487775"/>
              <a:gd name="connsiteX70" fmla="*/ 4844955 w 7151427"/>
              <a:gd name="connsiteY70" fmla="*/ 177421 h 1487775"/>
              <a:gd name="connsiteX71" fmla="*/ 4913194 w 7151427"/>
              <a:gd name="connsiteY71" fmla="*/ 191068 h 1487775"/>
              <a:gd name="connsiteX72" fmla="*/ 4995081 w 7151427"/>
              <a:gd name="connsiteY72" fmla="*/ 218364 h 1487775"/>
              <a:gd name="connsiteX73" fmla="*/ 5049672 w 7151427"/>
              <a:gd name="connsiteY73" fmla="*/ 232012 h 1487775"/>
              <a:gd name="connsiteX74" fmla="*/ 5172502 w 7151427"/>
              <a:gd name="connsiteY74" fmla="*/ 272955 h 1487775"/>
              <a:gd name="connsiteX75" fmla="*/ 5295332 w 7151427"/>
              <a:gd name="connsiteY75" fmla="*/ 313898 h 1487775"/>
              <a:gd name="connsiteX76" fmla="*/ 5336275 w 7151427"/>
              <a:gd name="connsiteY76" fmla="*/ 327546 h 1487775"/>
              <a:gd name="connsiteX77" fmla="*/ 5377218 w 7151427"/>
              <a:gd name="connsiteY77" fmla="*/ 354842 h 1487775"/>
              <a:gd name="connsiteX78" fmla="*/ 5418161 w 7151427"/>
              <a:gd name="connsiteY78" fmla="*/ 368489 h 1487775"/>
              <a:gd name="connsiteX79" fmla="*/ 5527343 w 7151427"/>
              <a:gd name="connsiteY79" fmla="*/ 395785 h 1487775"/>
              <a:gd name="connsiteX80" fmla="*/ 5650173 w 7151427"/>
              <a:gd name="connsiteY80" fmla="*/ 436728 h 1487775"/>
              <a:gd name="connsiteX81" fmla="*/ 5732060 w 7151427"/>
              <a:gd name="connsiteY81" fmla="*/ 464024 h 1487775"/>
              <a:gd name="connsiteX82" fmla="*/ 5854890 w 7151427"/>
              <a:gd name="connsiteY82" fmla="*/ 518615 h 1487775"/>
              <a:gd name="connsiteX83" fmla="*/ 5977720 w 7151427"/>
              <a:gd name="connsiteY83" fmla="*/ 559558 h 1487775"/>
              <a:gd name="connsiteX84" fmla="*/ 6018663 w 7151427"/>
              <a:gd name="connsiteY84" fmla="*/ 573206 h 1487775"/>
              <a:gd name="connsiteX85" fmla="*/ 6073254 w 7151427"/>
              <a:gd name="connsiteY85" fmla="*/ 586853 h 1487775"/>
              <a:gd name="connsiteX86" fmla="*/ 6155140 w 7151427"/>
              <a:gd name="connsiteY86" fmla="*/ 614149 h 1487775"/>
              <a:gd name="connsiteX87" fmla="*/ 6237027 w 7151427"/>
              <a:gd name="connsiteY87" fmla="*/ 641445 h 1487775"/>
              <a:gd name="connsiteX88" fmla="*/ 6277970 w 7151427"/>
              <a:gd name="connsiteY88" fmla="*/ 655092 h 1487775"/>
              <a:gd name="connsiteX89" fmla="*/ 6332561 w 7151427"/>
              <a:gd name="connsiteY89" fmla="*/ 668740 h 1487775"/>
              <a:gd name="connsiteX90" fmla="*/ 6373505 w 7151427"/>
              <a:gd name="connsiteY90" fmla="*/ 682388 h 1487775"/>
              <a:gd name="connsiteX91" fmla="*/ 6564573 w 7151427"/>
              <a:gd name="connsiteY91" fmla="*/ 709683 h 1487775"/>
              <a:gd name="connsiteX92" fmla="*/ 6632812 w 7151427"/>
              <a:gd name="connsiteY92" fmla="*/ 723331 h 1487775"/>
              <a:gd name="connsiteX93" fmla="*/ 7014949 w 7151427"/>
              <a:gd name="connsiteY93" fmla="*/ 764274 h 1487775"/>
              <a:gd name="connsiteX94" fmla="*/ 7151427 w 7151427"/>
              <a:gd name="connsiteY94" fmla="*/ 777922 h 14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151427" h="1487775">
                <a:moveTo>
                  <a:pt x="0" y="805218"/>
                </a:moveTo>
                <a:cubicBezTo>
                  <a:pt x="13648" y="809767"/>
                  <a:pt x="28367" y="811879"/>
                  <a:pt x="40943" y="818865"/>
                </a:cubicBezTo>
                <a:cubicBezTo>
                  <a:pt x="69620" y="834796"/>
                  <a:pt x="91708" y="863082"/>
                  <a:pt x="122830" y="873456"/>
                </a:cubicBezTo>
                <a:lnTo>
                  <a:pt x="286603" y="928047"/>
                </a:lnTo>
                <a:cubicBezTo>
                  <a:pt x="300251" y="932596"/>
                  <a:pt x="315576" y="933715"/>
                  <a:pt x="327546" y="941695"/>
                </a:cubicBezTo>
                <a:cubicBezTo>
                  <a:pt x="392430" y="984951"/>
                  <a:pt x="352928" y="963804"/>
                  <a:pt x="450376" y="996286"/>
                </a:cubicBezTo>
                <a:lnTo>
                  <a:pt x="573206" y="1037230"/>
                </a:lnTo>
                <a:lnTo>
                  <a:pt x="614149" y="1050877"/>
                </a:lnTo>
                <a:lnTo>
                  <a:pt x="655093" y="1064525"/>
                </a:lnTo>
                <a:cubicBezTo>
                  <a:pt x="668741" y="1073624"/>
                  <a:pt x="681047" y="1085159"/>
                  <a:pt x="696036" y="1091821"/>
                </a:cubicBezTo>
                <a:cubicBezTo>
                  <a:pt x="722328" y="1103506"/>
                  <a:pt x="750627" y="1110018"/>
                  <a:pt x="777923" y="1119116"/>
                </a:cubicBezTo>
                <a:lnTo>
                  <a:pt x="818866" y="1132764"/>
                </a:lnTo>
                <a:lnTo>
                  <a:pt x="859809" y="1146412"/>
                </a:lnTo>
                <a:lnTo>
                  <a:pt x="900752" y="1160059"/>
                </a:lnTo>
                <a:cubicBezTo>
                  <a:pt x="1018089" y="1238283"/>
                  <a:pt x="869634" y="1144500"/>
                  <a:pt x="982639" y="1201003"/>
                </a:cubicBezTo>
                <a:cubicBezTo>
                  <a:pt x="1088463" y="1253915"/>
                  <a:pt x="961614" y="1207642"/>
                  <a:pt x="1064526" y="1241946"/>
                </a:cubicBezTo>
                <a:cubicBezTo>
                  <a:pt x="1078174" y="1251045"/>
                  <a:pt x="1090480" y="1262580"/>
                  <a:pt x="1105469" y="1269242"/>
                </a:cubicBezTo>
                <a:cubicBezTo>
                  <a:pt x="1131761" y="1280927"/>
                  <a:pt x="1163415" y="1280577"/>
                  <a:pt x="1187355" y="1296537"/>
                </a:cubicBezTo>
                <a:cubicBezTo>
                  <a:pt x="1201003" y="1305636"/>
                  <a:pt x="1213310" y="1317171"/>
                  <a:pt x="1228299" y="1323833"/>
                </a:cubicBezTo>
                <a:cubicBezTo>
                  <a:pt x="1254591" y="1335518"/>
                  <a:pt x="1282890" y="1342030"/>
                  <a:pt x="1310185" y="1351128"/>
                </a:cubicBezTo>
                <a:lnTo>
                  <a:pt x="1351129" y="1364776"/>
                </a:lnTo>
                <a:cubicBezTo>
                  <a:pt x="1364777" y="1369325"/>
                  <a:pt x="1380102" y="1370444"/>
                  <a:pt x="1392072" y="1378424"/>
                </a:cubicBezTo>
                <a:cubicBezTo>
                  <a:pt x="1457028" y="1421727"/>
                  <a:pt x="1407490" y="1395332"/>
                  <a:pt x="1487606" y="1419367"/>
                </a:cubicBezTo>
                <a:cubicBezTo>
                  <a:pt x="1487653" y="1419381"/>
                  <a:pt x="1589941" y="1453478"/>
                  <a:pt x="1610436" y="1460310"/>
                </a:cubicBezTo>
                <a:cubicBezTo>
                  <a:pt x="1624084" y="1464859"/>
                  <a:pt x="1637423" y="1470469"/>
                  <a:pt x="1651379" y="1473958"/>
                </a:cubicBezTo>
                <a:lnTo>
                  <a:pt x="1705970" y="1487606"/>
                </a:lnTo>
                <a:cubicBezTo>
                  <a:pt x="1803476" y="1484356"/>
                  <a:pt x="2073531" y="1487775"/>
                  <a:pt x="2224585" y="1460310"/>
                </a:cubicBezTo>
                <a:cubicBezTo>
                  <a:pt x="2238739" y="1457736"/>
                  <a:pt x="2251572" y="1450151"/>
                  <a:pt x="2265529" y="1446662"/>
                </a:cubicBezTo>
                <a:cubicBezTo>
                  <a:pt x="2352157" y="1425005"/>
                  <a:pt x="2341013" y="1439697"/>
                  <a:pt x="2442949" y="1405719"/>
                </a:cubicBezTo>
                <a:lnTo>
                  <a:pt x="2524836" y="1378424"/>
                </a:lnTo>
                <a:cubicBezTo>
                  <a:pt x="2538484" y="1373875"/>
                  <a:pt x="2551823" y="1368265"/>
                  <a:pt x="2565779" y="1364776"/>
                </a:cubicBezTo>
                <a:lnTo>
                  <a:pt x="2620370" y="1351128"/>
                </a:lnTo>
                <a:cubicBezTo>
                  <a:pt x="2634018" y="1342030"/>
                  <a:pt x="2646643" y="1331168"/>
                  <a:pt x="2661314" y="1323833"/>
                </a:cubicBezTo>
                <a:cubicBezTo>
                  <a:pt x="2674181" y="1317399"/>
                  <a:pt x="2689681" y="1317171"/>
                  <a:pt x="2702257" y="1310185"/>
                </a:cubicBezTo>
                <a:cubicBezTo>
                  <a:pt x="2730934" y="1294253"/>
                  <a:pt x="2756848" y="1273791"/>
                  <a:pt x="2784143" y="1255594"/>
                </a:cubicBezTo>
                <a:lnTo>
                  <a:pt x="2825087" y="1228298"/>
                </a:lnTo>
                <a:cubicBezTo>
                  <a:pt x="2838735" y="1219200"/>
                  <a:pt x="2854432" y="1212601"/>
                  <a:pt x="2866030" y="1201003"/>
                </a:cubicBezTo>
                <a:cubicBezTo>
                  <a:pt x="2879678" y="1187355"/>
                  <a:pt x="2895123" y="1175294"/>
                  <a:pt x="2906973" y="1160059"/>
                </a:cubicBezTo>
                <a:cubicBezTo>
                  <a:pt x="2927113" y="1134164"/>
                  <a:pt x="2943367" y="1105468"/>
                  <a:pt x="2961564" y="1078173"/>
                </a:cubicBezTo>
                <a:cubicBezTo>
                  <a:pt x="2970663" y="1064525"/>
                  <a:pt x="2977262" y="1048829"/>
                  <a:pt x="2988860" y="1037230"/>
                </a:cubicBezTo>
                <a:lnTo>
                  <a:pt x="3029803" y="996286"/>
                </a:lnTo>
                <a:cubicBezTo>
                  <a:pt x="3056373" y="916579"/>
                  <a:pt x="3022663" y="989778"/>
                  <a:pt x="3084394" y="928047"/>
                </a:cubicBezTo>
                <a:cubicBezTo>
                  <a:pt x="3175375" y="837066"/>
                  <a:pt x="3043456" y="932593"/>
                  <a:pt x="3152633" y="859809"/>
                </a:cubicBezTo>
                <a:lnTo>
                  <a:pt x="3234520" y="736979"/>
                </a:lnTo>
                <a:cubicBezTo>
                  <a:pt x="3243618" y="723331"/>
                  <a:pt x="3250217" y="707634"/>
                  <a:pt x="3261815" y="696036"/>
                </a:cubicBezTo>
                <a:cubicBezTo>
                  <a:pt x="3275463" y="682388"/>
                  <a:pt x="3290908" y="670327"/>
                  <a:pt x="3302758" y="655092"/>
                </a:cubicBezTo>
                <a:cubicBezTo>
                  <a:pt x="3322898" y="629197"/>
                  <a:pt x="3339152" y="600501"/>
                  <a:pt x="3357349" y="573206"/>
                </a:cubicBezTo>
                <a:lnTo>
                  <a:pt x="3384645" y="532262"/>
                </a:lnTo>
                <a:cubicBezTo>
                  <a:pt x="3393743" y="518614"/>
                  <a:pt x="3402098" y="504441"/>
                  <a:pt x="3411940" y="491319"/>
                </a:cubicBezTo>
                <a:cubicBezTo>
                  <a:pt x="3425588" y="473122"/>
                  <a:pt x="3439840" y="455363"/>
                  <a:pt x="3452884" y="436728"/>
                </a:cubicBezTo>
                <a:cubicBezTo>
                  <a:pt x="3471697" y="409853"/>
                  <a:pt x="3489278" y="382137"/>
                  <a:pt x="3507475" y="354842"/>
                </a:cubicBezTo>
                <a:cubicBezTo>
                  <a:pt x="3516574" y="341194"/>
                  <a:pt x="3527434" y="328569"/>
                  <a:pt x="3534770" y="313898"/>
                </a:cubicBezTo>
                <a:cubicBezTo>
                  <a:pt x="3543869" y="295701"/>
                  <a:pt x="3547680" y="273693"/>
                  <a:pt x="3562066" y="259307"/>
                </a:cubicBezTo>
                <a:cubicBezTo>
                  <a:pt x="3585263" y="236110"/>
                  <a:pt x="3616657" y="222913"/>
                  <a:pt x="3643952" y="204716"/>
                </a:cubicBezTo>
                <a:cubicBezTo>
                  <a:pt x="3657600" y="195617"/>
                  <a:pt x="3673298" y="189020"/>
                  <a:pt x="3684896" y="177421"/>
                </a:cubicBezTo>
                <a:cubicBezTo>
                  <a:pt x="3698544" y="163773"/>
                  <a:pt x="3709081" y="146053"/>
                  <a:pt x="3725839" y="136477"/>
                </a:cubicBezTo>
                <a:cubicBezTo>
                  <a:pt x="3742125" y="127171"/>
                  <a:pt x="3762233" y="127379"/>
                  <a:pt x="3780430" y="122830"/>
                </a:cubicBezTo>
                <a:cubicBezTo>
                  <a:pt x="3794078" y="113731"/>
                  <a:pt x="3806384" y="102196"/>
                  <a:pt x="3821373" y="95534"/>
                </a:cubicBezTo>
                <a:cubicBezTo>
                  <a:pt x="3847665" y="83849"/>
                  <a:pt x="3875964" y="77337"/>
                  <a:pt x="3903260" y="68239"/>
                </a:cubicBezTo>
                <a:lnTo>
                  <a:pt x="3944203" y="54591"/>
                </a:lnTo>
                <a:cubicBezTo>
                  <a:pt x="3957851" y="50042"/>
                  <a:pt x="3971039" y="43764"/>
                  <a:pt x="3985146" y="40943"/>
                </a:cubicBezTo>
                <a:cubicBezTo>
                  <a:pt x="4007892" y="36394"/>
                  <a:pt x="4030881" y="32921"/>
                  <a:pt x="4053385" y="27295"/>
                </a:cubicBezTo>
                <a:cubicBezTo>
                  <a:pt x="4067342" y="23806"/>
                  <a:pt x="4080496" y="17599"/>
                  <a:pt x="4094329" y="13647"/>
                </a:cubicBezTo>
                <a:cubicBezTo>
                  <a:pt x="4112364" y="8494"/>
                  <a:pt x="4130723" y="4549"/>
                  <a:pt x="4148920" y="0"/>
                </a:cubicBezTo>
                <a:cubicBezTo>
                  <a:pt x="4217159" y="4549"/>
                  <a:pt x="4285622" y="6488"/>
                  <a:pt x="4353636" y="13647"/>
                </a:cubicBezTo>
                <a:cubicBezTo>
                  <a:pt x="4376285" y="16031"/>
                  <a:pt x="4482247" y="49346"/>
                  <a:pt x="4490114" y="54591"/>
                </a:cubicBezTo>
                <a:cubicBezTo>
                  <a:pt x="4503762" y="63689"/>
                  <a:pt x="4516068" y="75224"/>
                  <a:pt x="4531057" y="81886"/>
                </a:cubicBezTo>
                <a:cubicBezTo>
                  <a:pt x="4557349" y="93571"/>
                  <a:pt x="4585648" y="100083"/>
                  <a:pt x="4612943" y="109182"/>
                </a:cubicBezTo>
                <a:cubicBezTo>
                  <a:pt x="4612953" y="109185"/>
                  <a:pt x="4694819" y="136474"/>
                  <a:pt x="4694830" y="136477"/>
                </a:cubicBezTo>
                <a:cubicBezTo>
                  <a:pt x="4731224" y="145576"/>
                  <a:pt x="4768423" y="151910"/>
                  <a:pt x="4804012" y="163773"/>
                </a:cubicBezTo>
                <a:cubicBezTo>
                  <a:pt x="4817660" y="168322"/>
                  <a:pt x="4830999" y="173932"/>
                  <a:pt x="4844955" y="177421"/>
                </a:cubicBezTo>
                <a:cubicBezTo>
                  <a:pt x="4867459" y="183047"/>
                  <a:pt x="4890815" y="184965"/>
                  <a:pt x="4913194" y="191068"/>
                </a:cubicBezTo>
                <a:cubicBezTo>
                  <a:pt x="4940952" y="198638"/>
                  <a:pt x="4967168" y="211386"/>
                  <a:pt x="4995081" y="218364"/>
                </a:cubicBezTo>
                <a:cubicBezTo>
                  <a:pt x="5013278" y="222913"/>
                  <a:pt x="5031706" y="226622"/>
                  <a:pt x="5049672" y="232012"/>
                </a:cubicBezTo>
                <a:cubicBezTo>
                  <a:pt x="5049679" y="232014"/>
                  <a:pt x="5152028" y="266130"/>
                  <a:pt x="5172502" y="272955"/>
                </a:cubicBezTo>
                <a:lnTo>
                  <a:pt x="5295332" y="313898"/>
                </a:lnTo>
                <a:cubicBezTo>
                  <a:pt x="5308980" y="318447"/>
                  <a:pt x="5324305" y="319566"/>
                  <a:pt x="5336275" y="327546"/>
                </a:cubicBezTo>
                <a:cubicBezTo>
                  <a:pt x="5349923" y="336645"/>
                  <a:pt x="5362547" y="347507"/>
                  <a:pt x="5377218" y="354842"/>
                </a:cubicBezTo>
                <a:cubicBezTo>
                  <a:pt x="5390085" y="361276"/>
                  <a:pt x="5404282" y="364704"/>
                  <a:pt x="5418161" y="368489"/>
                </a:cubicBezTo>
                <a:cubicBezTo>
                  <a:pt x="5454353" y="378360"/>
                  <a:pt x="5491754" y="383922"/>
                  <a:pt x="5527343" y="395785"/>
                </a:cubicBezTo>
                <a:lnTo>
                  <a:pt x="5650173" y="436728"/>
                </a:lnTo>
                <a:cubicBezTo>
                  <a:pt x="5650174" y="436728"/>
                  <a:pt x="5732059" y="464023"/>
                  <a:pt x="5732060" y="464024"/>
                </a:cubicBezTo>
                <a:cubicBezTo>
                  <a:pt x="5796942" y="507278"/>
                  <a:pt x="5757444" y="486133"/>
                  <a:pt x="5854890" y="518615"/>
                </a:cubicBezTo>
                <a:lnTo>
                  <a:pt x="5977720" y="559558"/>
                </a:lnTo>
                <a:cubicBezTo>
                  <a:pt x="5991368" y="564107"/>
                  <a:pt x="6004707" y="569717"/>
                  <a:pt x="6018663" y="573206"/>
                </a:cubicBezTo>
                <a:cubicBezTo>
                  <a:pt x="6036860" y="577755"/>
                  <a:pt x="6055288" y="581463"/>
                  <a:pt x="6073254" y="586853"/>
                </a:cubicBezTo>
                <a:cubicBezTo>
                  <a:pt x="6100812" y="595121"/>
                  <a:pt x="6127845" y="605050"/>
                  <a:pt x="6155140" y="614149"/>
                </a:cubicBezTo>
                <a:lnTo>
                  <a:pt x="6237027" y="641445"/>
                </a:lnTo>
                <a:cubicBezTo>
                  <a:pt x="6250675" y="645994"/>
                  <a:pt x="6264014" y="651603"/>
                  <a:pt x="6277970" y="655092"/>
                </a:cubicBezTo>
                <a:cubicBezTo>
                  <a:pt x="6296167" y="659641"/>
                  <a:pt x="6314526" y="663587"/>
                  <a:pt x="6332561" y="668740"/>
                </a:cubicBezTo>
                <a:cubicBezTo>
                  <a:pt x="6346394" y="672692"/>
                  <a:pt x="6359548" y="678899"/>
                  <a:pt x="6373505" y="682388"/>
                </a:cubicBezTo>
                <a:cubicBezTo>
                  <a:pt x="6455788" y="702959"/>
                  <a:pt x="6465485" y="695528"/>
                  <a:pt x="6564573" y="709683"/>
                </a:cubicBezTo>
                <a:cubicBezTo>
                  <a:pt x="6587537" y="712963"/>
                  <a:pt x="6609810" y="720331"/>
                  <a:pt x="6632812" y="723331"/>
                </a:cubicBezTo>
                <a:cubicBezTo>
                  <a:pt x="6739128" y="737198"/>
                  <a:pt x="6899028" y="752683"/>
                  <a:pt x="7014949" y="764274"/>
                </a:cubicBezTo>
                <a:cubicBezTo>
                  <a:pt x="7096021" y="784542"/>
                  <a:pt x="7050783" y="777922"/>
                  <a:pt x="7151427" y="777922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Group 2048"/>
          <p:cNvGrpSpPr/>
          <p:nvPr/>
        </p:nvGrpSpPr>
        <p:grpSpPr>
          <a:xfrm>
            <a:off x="0" y="0"/>
            <a:ext cx="9144000" cy="1050878"/>
            <a:chOff x="4987952" y="-29081"/>
            <a:chExt cx="4301738" cy="966878"/>
          </a:xfrm>
        </p:grpSpPr>
        <p:sp>
          <p:nvSpPr>
            <p:cNvPr id="29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30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产品生命周期理论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0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产品生命周期理论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12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Freeform 2"/>
          <p:cNvSpPr>
            <a:spLocks/>
          </p:cNvSpPr>
          <p:nvPr/>
        </p:nvSpPr>
        <p:spPr bwMode="auto">
          <a:xfrm>
            <a:off x="304800" y="3154149"/>
            <a:ext cx="8807450" cy="977900"/>
          </a:xfrm>
          <a:custGeom>
            <a:avLst/>
            <a:gdLst>
              <a:gd name="T0" fmla="*/ 2147483647 w 5548"/>
              <a:gd name="T1" fmla="*/ 0 h 616"/>
              <a:gd name="T2" fmla="*/ 0 w 5548"/>
              <a:gd name="T3" fmla="*/ 2147483647 h 616"/>
              <a:gd name="T4" fmla="*/ 2147483647 w 5548"/>
              <a:gd name="T5" fmla="*/ 2147483647 h 616"/>
              <a:gd name="T6" fmla="*/ 2147483647 w 5548"/>
              <a:gd name="T7" fmla="*/ 2147483647 h 616"/>
              <a:gd name="T8" fmla="*/ 2147483647 w 5548"/>
              <a:gd name="T9" fmla="*/ 2147483647 h 616"/>
              <a:gd name="T10" fmla="*/ 2147483647 w 5548"/>
              <a:gd name="T11" fmla="*/ 2147483647 h 616"/>
              <a:gd name="T12" fmla="*/ 2147483647 w 5548"/>
              <a:gd name="T13" fmla="*/ 2147483647 h 616"/>
              <a:gd name="T14" fmla="*/ 2147483647 w 5548"/>
              <a:gd name="T15" fmla="*/ 2147483647 h 616"/>
              <a:gd name="T16" fmla="*/ 2147483647 w 5548"/>
              <a:gd name="T17" fmla="*/ 2147483647 h 616"/>
              <a:gd name="T18" fmla="*/ 2147483647 w 5548"/>
              <a:gd name="T19" fmla="*/ 2147483647 h 616"/>
              <a:gd name="T20" fmla="*/ 2147483647 w 5548"/>
              <a:gd name="T21" fmla="*/ 2147483647 h 616"/>
              <a:gd name="T22" fmla="*/ 2147483647 w 5548"/>
              <a:gd name="T23" fmla="*/ 0 h 6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48"/>
              <a:gd name="T37" fmla="*/ 0 h 616"/>
              <a:gd name="T38" fmla="*/ 5548 w 5548"/>
              <a:gd name="T39" fmla="*/ 616 h 6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48" h="616">
                <a:moveTo>
                  <a:pt x="1600" y="0"/>
                </a:moveTo>
                <a:lnTo>
                  <a:pt x="0" y="612"/>
                </a:lnTo>
                <a:lnTo>
                  <a:pt x="616" y="608"/>
                </a:lnTo>
                <a:lnTo>
                  <a:pt x="1300" y="616"/>
                </a:lnTo>
                <a:lnTo>
                  <a:pt x="2056" y="612"/>
                </a:lnTo>
                <a:lnTo>
                  <a:pt x="2992" y="612"/>
                </a:lnTo>
                <a:lnTo>
                  <a:pt x="3460" y="612"/>
                </a:lnTo>
                <a:lnTo>
                  <a:pt x="4356" y="616"/>
                </a:lnTo>
                <a:lnTo>
                  <a:pt x="5108" y="608"/>
                </a:lnTo>
                <a:lnTo>
                  <a:pt x="5548" y="612"/>
                </a:lnTo>
                <a:lnTo>
                  <a:pt x="2536" y="16"/>
                </a:lnTo>
                <a:lnTo>
                  <a:pt x="1600" y="0"/>
                </a:lnTo>
                <a:close/>
              </a:path>
            </a:pathLst>
          </a:custGeom>
          <a:solidFill>
            <a:srgbClr val="002163">
              <a:alpha val="20000"/>
            </a:srgbClr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147763" y="2158787"/>
            <a:ext cx="1905000" cy="952500"/>
            <a:chOff x="611" y="1293"/>
            <a:chExt cx="1200" cy="60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ltGray">
            <a:xfrm>
              <a:off x="611" y="1293"/>
              <a:ext cx="1200" cy="600"/>
            </a:xfrm>
            <a:prstGeom prst="chevron">
              <a:avLst>
                <a:gd name="adj" fmla="val 3961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83" y="1485"/>
              <a:ext cx="116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468813" y="2154024"/>
            <a:ext cx="1943100" cy="965200"/>
            <a:chOff x="2703" y="1290"/>
            <a:chExt cx="1224" cy="608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ltGray">
            <a:xfrm>
              <a:off x="2703" y="1290"/>
              <a:ext cx="1224" cy="608"/>
            </a:xfrm>
            <a:prstGeom prst="chevron">
              <a:avLst>
                <a:gd name="adj" fmla="val 3987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923" y="1491"/>
              <a:ext cx="116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2789238" y="2155612"/>
            <a:ext cx="1943100" cy="965200"/>
            <a:chOff x="1645" y="1291"/>
            <a:chExt cx="1224" cy="608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ltGray">
            <a:xfrm>
              <a:off x="1645" y="1291"/>
              <a:ext cx="1224" cy="608"/>
            </a:xfrm>
            <a:prstGeom prst="chevron">
              <a:avLst>
                <a:gd name="adj" fmla="val 39872"/>
              </a:avLst>
            </a:prstGeom>
            <a:gradFill rotWithShape="1">
              <a:gsLst>
                <a:gs pos="0">
                  <a:srgbClr val="354F83"/>
                </a:gs>
                <a:gs pos="100000">
                  <a:srgbClr val="002163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216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825" y="1476"/>
              <a:ext cx="95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6105857" y="2168312"/>
            <a:ext cx="1892300" cy="939800"/>
            <a:chOff x="3760" y="1299"/>
            <a:chExt cx="1192" cy="592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3760" y="1299"/>
              <a:ext cx="1192" cy="592"/>
            </a:xfrm>
            <a:prstGeom prst="chevron">
              <a:avLst>
                <a:gd name="adj" fmla="val 3987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3984" y="1483"/>
              <a:ext cx="116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18" y="1080567"/>
            <a:ext cx="5554663" cy="803276"/>
            <a:chOff x="-473" y="631"/>
            <a:chExt cx="3499" cy="506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630" y="924"/>
              <a:ext cx="1396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600" b="1" dirty="0" smtClean="0">
                  <a:solidFill>
                    <a:srgbClr val="000000"/>
                  </a:solidFill>
                  <a:latin typeface="Verdana" pitchFamily="34" charset="0"/>
                </a:rPr>
                <a:t>产品</a:t>
              </a:r>
              <a:r>
                <a:rPr lang="en-US" sz="1600" b="1" dirty="0" smtClean="0">
                  <a:solidFill>
                    <a:srgbClr val="000000"/>
                  </a:solidFill>
                  <a:latin typeface="Verdana" pitchFamily="34" charset="0"/>
                </a:rPr>
                <a:t> /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Verdana" pitchFamily="34" charset="0"/>
                </a:rPr>
                <a:t>服务生命周期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-473" y="631"/>
              <a:ext cx="194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“从摇篮到坟墓”</a:t>
              </a:r>
              <a:endParaRPr 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459104" y="1828799"/>
            <a:ext cx="2173596" cy="4549"/>
          </a:xfrm>
          <a:prstGeom prst="line">
            <a:avLst/>
          </a:prstGeom>
          <a:noFill/>
          <a:ln w="57150">
            <a:solidFill>
              <a:srgbClr val="0021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1206496" y="1760561"/>
            <a:ext cx="2082613" cy="4546"/>
          </a:xfrm>
          <a:prstGeom prst="line">
            <a:avLst/>
          </a:prstGeom>
          <a:noFill/>
          <a:ln w="57150">
            <a:solidFill>
              <a:srgbClr val="0021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55600" y="4174912"/>
            <a:ext cx="1216025" cy="631825"/>
            <a:chOff x="112" y="2587"/>
            <a:chExt cx="766" cy="398"/>
          </a:xfrm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47" y="2588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12" y="2587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40" y="2782"/>
              <a:ext cx="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58" y="2868"/>
              <a:ext cx="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 rot="5400000">
              <a:off x="59" y="2741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 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240" y="2588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1571625" y="4174912"/>
            <a:ext cx="1216025" cy="631825"/>
            <a:chOff x="878" y="2579"/>
            <a:chExt cx="766" cy="398"/>
          </a:xfrm>
        </p:grpSpPr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013" y="2580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878" y="2579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 rot="5400000">
              <a:off x="825" y="2733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1008" y="2580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2792413" y="4174912"/>
            <a:ext cx="1216025" cy="633412"/>
            <a:chOff x="1647" y="2565"/>
            <a:chExt cx="766" cy="399"/>
          </a:xfrm>
        </p:grpSpPr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1782" y="2566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1647" y="2565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 rot="5400000">
              <a:off x="1594" y="2719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1776" y="2568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4008438" y="4174912"/>
            <a:ext cx="1216025" cy="635000"/>
            <a:chOff x="2413" y="2563"/>
            <a:chExt cx="766" cy="400"/>
          </a:xfrm>
        </p:grpSpPr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2413" y="2563"/>
              <a:ext cx="766" cy="400"/>
              <a:chOff x="2413" y="2563"/>
              <a:chExt cx="766" cy="400"/>
            </a:xfrm>
          </p:grpSpPr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548" y="2563"/>
                <a:ext cx="631" cy="395"/>
              </a:xfrm>
              <a:custGeom>
                <a:avLst/>
                <a:gdLst>
                  <a:gd name="T0" fmla="*/ 173 w 982"/>
                  <a:gd name="T1" fmla="*/ 0 h 527"/>
                  <a:gd name="T2" fmla="*/ 0 w 982"/>
                  <a:gd name="T3" fmla="*/ 0 h 527"/>
                  <a:gd name="T4" fmla="*/ 0 w 982"/>
                  <a:gd name="T5" fmla="*/ 222 h 527"/>
                  <a:gd name="T6" fmla="*/ 173 w 982"/>
                  <a:gd name="T7" fmla="*/ 222 h 527"/>
                  <a:gd name="T8" fmla="*/ 260 w 982"/>
                  <a:gd name="T9" fmla="*/ 111 h 527"/>
                  <a:gd name="T10" fmla="*/ 173 w 982"/>
                  <a:gd name="T11" fmla="*/ 0 h 5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2"/>
                  <a:gd name="T19" fmla="*/ 0 h 527"/>
                  <a:gd name="T20" fmla="*/ 982 w 982"/>
                  <a:gd name="T21" fmla="*/ 527 h 5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2" h="527">
                    <a:moveTo>
                      <a:pt x="654" y="0"/>
                    </a:moveTo>
                    <a:lnTo>
                      <a:pt x="0" y="0"/>
                    </a:lnTo>
                    <a:lnTo>
                      <a:pt x="0" y="527"/>
                    </a:lnTo>
                    <a:lnTo>
                      <a:pt x="654" y="527"/>
                    </a:lnTo>
                    <a:lnTo>
                      <a:pt x="982" y="263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99CCFF">
                  <a:alpha val="79999"/>
                </a:srgbClr>
              </a:solidFill>
              <a:ln w="1270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44"/>
              <p:cNvSpPr>
                <a:spLocks noChangeArrowheads="1"/>
              </p:cNvSpPr>
              <p:nvPr/>
            </p:nvSpPr>
            <p:spPr bwMode="auto">
              <a:xfrm>
                <a:off x="2413" y="2565"/>
                <a:ext cx="130" cy="398"/>
              </a:xfrm>
              <a:prstGeom prst="rect">
                <a:avLst/>
              </a:prstGeom>
              <a:gradFill rotWithShape="1">
                <a:gsLst>
                  <a:gs pos="0">
                    <a:srgbClr val="002163">
                      <a:alpha val="79999"/>
                    </a:srgbClr>
                  </a:gs>
                  <a:gs pos="100000">
                    <a:srgbClr val="3D5688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46"/>
              <p:cNvSpPr>
                <a:spLocks noChangeArrowheads="1"/>
              </p:cNvSpPr>
              <p:nvPr/>
            </p:nvSpPr>
            <p:spPr bwMode="auto">
              <a:xfrm rot="5400000">
                <a:off x="2360" y="2719"/>
                <a:ext cx="24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zh-CN" altLang="en-US" sz="1000" dirty="0" smtClean="0">
                    <a:solidFill>
                      <a:schemeClr val="bg1"/>
                    </a:solidFill>
                    <a:latin typeface="Verdana" pitchFamily="34" charset="0"/>
                  </a:rPr>
                  <a:t>步骤</a:t>
                </a:r>
                <a:r>
                  <a:rPr lang="en-US" sz="100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2544" y="2564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48"/>
          <p:cNvGrpSpPr>
            <a:grpSpLocks/>
          </p:cNvGrpSpPr>
          <p:nvPr/>
        </p:nvGrpSpPr>
        <p:grpSpPr bwMode="auto">
          <a:xfrm>
            <a:off x="5227638" y="4182849"/>
            <a:ext cx="1222375" cy="633413"/>
            <a:chOff x="3181" y="2568"/>
            <a:chExt cx="770" cy="399"/>
          </a:xfrm>
        </p:grpSpPr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3181" y="2569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3320" y="2570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 rot="5400000">
              <a:off x="3128" y="2723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Verdana" pitchFamily="34" charset="0"/>
                </a:rPr>
                <a:t>4</a:t>
              </a:r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3312" y="2568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54"/>
          <p:cNvGrpSpPr>
            <a:grpSpLocks/>
          </p:cNvGrpSpPr>
          <p:nvPr/>
        </p:nvGrpSpPr>
        <p:grpSpPr bwMode="auto">
          <a:xfrm>
            <a:off x="6461125" y="4174912"/>
            <a:ext cx="1209675" cy="631825"/>
            <a:chOff x="3958" y="2563"/>
            <a:chExt cx="762" cy="398"/>
          </a:xfrm>
        </p:grpSpPr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089" y="2564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3958" y="2563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 rot="5400000">
              <a:off x="3901" y="2717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Verdana" pitchFamily="34" charset="0"/>
                </a:rPr>
                <a:t>5</a:t>
              </a:r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4088" y="2564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0"/>
          <p:cNvGrpSpPr>
            <a:grpSpLocks/>
          </p:cNvGrpSpPr>
          <p:nvPr/>
        </p:nvGrpSpPr>
        <p:grpSpPr bwMode="auto">
          <a:xfrm>
            <a:off x="7670800" y="4174912"/>
            <a:ext cx="1216025" cy="631825"/>
            <a:chOff x="4720" y="2563"/>
            <a:chExt cx="766" cy="398"/>
          </a:xfrm>
        </p:grpSpPr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855" y="2564"/>
              <a:ext cx="631" cy="395"/>
            </a:xfrm>
            <a:custGeom>
              <a:avLst/>
              <a:gdLst>
                <a:gd name="T0" fmla="*/ 173 w 982"/>
                <a:gd name="T1" fmla="*/ 0 h 527"/>
                <a:gd name="T2" fmla="*/ 0 w 982"/>
                <a:gd name="T3" fmla="*/ 0 h 527"/>
                <a:gd name="T4" fmla="*/ 0 w 982"/>
                <a:gd name="T5" fmla="*/ 222 h 527"/>
                <a:gd name="T6" fmla="*/ 173 w 982"/>
                <a:gd name="T7" fmla="*/ 222 h 527"/>
                <a:gd name="T8" fmla="*/ 260 w 982"/>
                <a:gd name="T9" fmla="*/ 111 h 527"/>
                <a:gd name="T10" fmla="*/ 173 w 982"/>
                <a:gd name="T11" fmla="*/ 0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2"/>
                <a:gd name="T19" fmla="*/ 0 h 527"/>
                <a:gd name="T20" fmla="*/ 982 w 982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2" h="527">
                  <a:moveTo>
                    <a:pt x="654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654" y="527"/>
                  </a:lnTo>
                  <a:lnTo>
                    <a:pt x="982" y="2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1270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4720" y="2563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4993" y="2701"/>
              <a:ext cx="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800" b="1" dirty="0">
                <a:latin typeface="Verdana" pitchFamily="34" charset="0"/>
              </a:endParaRPr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 rot="5400000">
              <a:off x="4667" y="2717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Verdana" pitchFamily="34" charset="0"/>
                </a:rPr>
                <a:t>6</a:t>
              </a:r>
            </a:p>
          </p:txBody>
        </p:sp>
        <p:sp>
          <p:nvSpPr>
            <p:cNvPr id="72" name="Line 65"/>
            <p:cNvSpPr>
              <a:spLocks noChangeShapeType="1"/>
            </p:cNvSpPr>
            <p:nvPr/>
          </p:nvSpPr>
          <p:spPr bwMode="auto">
            <a:xfrm>
              <a:off x="4848" y="2564"/>
              <a:ext cx="0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66"/>
          <p:cNvGrpSpPr>
            <a:grpSpLocks/>
          </p:cNvGrpSpPr>
          <p:nvPr/>
        </p:nvGrpSpPr>
        <p:grpSpPr bwMode="auto">
          <a:xfrm>
            <a:off x="8890000" y="4168562"/>
            <a:ext cx="206375" cy="631825"/>
            <a:chOff x="5488" y="2559"/>
            <a:chExt cx="130" cy="398"/>
          </a:xfrm>
        </p:grpSpPr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5488" y="2559"/>
              <a:ext cx="130" cy="398"/>
            </a:xfrm>
            <a:prstGeom prst="rect">
              <a:avLst/>
            </a:prstGeom>
            <a:gradFill rotWithShape="1">
              <a:gsLst>
                <a:gs pos="0">
                  <a:srgbClr val="002163">
                    <a:alpha val="79999"/>
                  </a:srgbClr>
                </a:gs>
                <a:gs pos="100000">
                  <a:srgbClr val="3D568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chemeClr val="bg1"/>
                </a:solidFill>
              </a:endParaRPr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 rot="5400000">
              <a:off x="5435" y="2713"/>
              <a:ext cx="2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步骤 </a:t>
              </a: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7</a:t>
              </a:r>
              <a:endParaRPr 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304800" y="4132049"/>
            <a:ext cx="8839200" cy="711200"/>
          </a:xfrm>
          <a:prstGeom prst="rect">
            <a:avLst/>
          </a:prstGeom>
          <a:noFill/>
          <a:ln w="28575" algn="ctr">
            <a:solidFill>
              <a:srgbClr val="00216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矩形 76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产品生命周期各阶段的供应链管理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6" y="1132764"/>
            <a:ext cx="8543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开发阶段：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ESI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早期引入供应商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引进阶段：    共同验证设计及适产方案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 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成长阶段：    来自供应商的支持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 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成熟阶段：    确保产能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衰退阶段：    提效降本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3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三要素：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减少人为活动对环境产生的污染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</a:t>
            </a:r>
          </a:p>
          <a:p>
            <a:pPr eaLnBrk="0" hangingPunct="0"/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减少浪费，节约资源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</a:t>
            </a:r>
          </a:p>
          <a:p>
            <a:pPr eaLnBrk="0" hangingPunct="0"/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节能减排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5370" y="1213377"/>
            <a:ext cx="8898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环境污染的种类：大气、水、固体废弃物、噪声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储存绿色资本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减少碳排放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主观环保、技术环保和制度环保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–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与供应链的结合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5977"/>
            <a:ext cx="89344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6" y="1158785"/>
            <a:ext cx="8869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供应链是</a:t>
            </a:r>
            <a:r>
              <a:rPr lang="en-US" altLang="zh-CN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</a:p>
          <a:p>
            <a:pPr>
              <a:defRPr/>
            </a:pPr>
            <a:endParaRPr lang="en-US" altLang="ja-JP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910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供应链是什么</a:t>
            </a:r>
          </a:p>
        </p:txBody>
      </p:sp>
      <p:sp>
        <p:nvSpPr>
          <p:cNvPr id="9" name="矩形 8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551" y="1134524"/>
            <a:ext cx="84411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开发阶段：  绿色设计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引进阶段：  绿色流程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成长阶段：  绿色发展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成熟阶段：  绿色生产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衰退阶段：  绿色减废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案例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：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Shaklee)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7381" y="1295263"/>
            <a:ext cx="27025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案例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5 &amp; 6)</a:t>
            </a: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亚马逊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–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自动化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Home Depot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5362" name="Picture 2" descr="http://www.meihua.info/knowledge/article/image.axd?picture=qishil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107" y="3349420"/>
            <a:ext cx="2283916" cy="1521124"/>
          </a:xfrm>
          <a:prstGeom prst="rect">
            <a:avLst/>
          </a:prstGeom>
          <a:noFill/>
        </p:spPr>
      </p:pic>
      <p:pic>
        <p:nvPicPr>
          <p:cNvPr id="15366" name="Picture 6" descr="http://www.scwww.cn/userfiles/f20111212lyq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217" y="3321667"/>
            <a:ext cx="2423365" cy="1577880"/>
          </a:xfrm>
          <a:prstGeom prst="rect">
            <a:avLst/>
          </a:prstGeom>
          <a:noFill/>
        </p:spPr>
      </p:pic>
      <p:pic>
        <p:nvPicPr>
          <p:cNvPr id="15370" name="Picture 10" descr="http://img.cnmo-img.com.cn/710_500x375/709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445" y="1269195"/>
            <a:ext cx="1587879" cy="1190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sotuzi.com/blog_ai/ximgx/ik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799" y="559511"/>
            <a:ext cx="3089133" cy="1840097"/>
          </a:xfrm>
          <a:prstGeom prst="rect">
            <a:avLst/>
          </a:prstGeom>
          <a:noFill/>
        </p:spPr>
      </p:pic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12" y="1111627"/>
            <a:ext cx="89119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绿色供应链如何实现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-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宜家的故事    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供应商选择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企业内部流程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循环利用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原材料限制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包装回收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（案例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绿色供应链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5369" y="1132763"/>
            <a:ext cx="83936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宜家如何通过供应链创造价值</a:t>
            </a:r>
          </a:p>
          <a:p>
            <a:pPr>
              <a:buFont typeface="Arial" pitchFamily="34" charset="0"/>
              <a:buChar char="•"/>
            </a:pPr>
            <a:endParaRPr lang="zh-CN" altLang="en-US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寻源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说服供应商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设计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长期合作，进入全球市场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技术帮助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商业帮助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总结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5660" y="1037230"/>
            <a:ext cx="889834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3160" y="1854822"/>
            <a:ext cx="2492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总结及答疑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6221" y="1591470"/>
            <a:ext cx="5227093" cy="17385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-1300"/>
              </a:avLst>
            </a:prstTxWarp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谢谢大家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038225"/>
            <a:ext cx="8934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7" y="1158786"/>
            <a:ext cx="8527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ja-JP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供应链是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5830" y="1022307"/>
            <a:ext cx="82003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ja-JP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供应链的概念是从扩大的生产</a:t>
            </a: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(Extended Production)</a:t>
            </a:r>
            <a:r>
              <a:rPr lang="ja-JP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概念发展而来，现代管理教育对供应链的定义为“供应链是围绕核心企业，通过对商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（品）</a:t>
            </a:r>
            <a:r>
              <a:rPr lang="ja-JP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流，信息流，物流，资金流的控制，从采购原材料开始，制成中间产品以及最终产品，最后由销售网络把产品送到消费者手中的将供应商，制造商，分销商，零售商，直到最终用户连成一个整体的功能网链结构。</a:t>
            </a:r>
            <a:endParaRPr lang="en-US" altLang="ja-JP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供应链是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.hiphotos.baidu.com/baike/c0%3Dbaike80%2C5%2C5%2C80%2C26/sign=5fe932eb5edf8db1a8237436684ab631/728da9773912b31bb3d8fe5a8618367adab4e108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63750" y="0"/>
            <a:ext cx="8616476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7" y="1158786"/>
            <a:ext cx="8527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ja-JP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83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公司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组织内部的供应链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028700"/>
            <a:ext cx="8934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 rot="20936614">
            <a:off x="3094670" y="211008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版权保护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1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6" y="1050879"/>
            <a:ext cx="86098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供应链管理是</a:t>
            </a:r>
            <a:r>
              <a:rPr lang="en-US" altLang="zh-CN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</a:t>
            </a: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围绕开发、采购、财产转换、物流管理所进行的一系列 计划与管理活动”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“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它包括所有渠道参与者的协调与合作</a:t>
            </a: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“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供应链管理是整合公司内部及外部的供应与需求的管理”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0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ja-JP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供应链管理是什么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8"/>
          <p:cNvGrpSpPr/>
          <p:nvPr/>
        </p:nvGrpSpPr>
        <p:grpSpPr>
          <a:xfrm>
            <a:off x="0" y="0"/>
            <a:ext cx="9144000" cy="1009934"/>
            <a:chOff x="4987952" y="-29081"/>
            <a:chExt cx="4301738" cy="966878"/>
          </a:xfrm>
        </p:grpSpPr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4987952" y="-29081"/>
              <a:ext cx="4301738" cy="966878"/>
            </a:xfrm>
            <a:prstGeom prst="rect">
              <a:avLst/>
            </a:prstGeom>
            <a:gradFill rotWithShape="1">
              <a:gsLst>
                <a:gs pos="0">
                  <a:srgbClr val="D7D8D9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Nokia Pure Text" panose="020B0504040602060303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Tekstboks 44"/>
            <p:cNvSpPr txBox="1">
              <a:spLocks noChangeArrowheads="1"/>
            </p:cNvSpPr>
            <p:nvPr/>
          </p:nvSpPr>
          <p:spPr bwMode="auto">
            <a:xfrm>
              <a:off x="4987952" y="-29080"/>
              <a:ext cx="430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a-DK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>
                <a:defRPr/>
              </a:pPr>
              <a:endParaRPr lang="da-DK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Nokia Pure Text" panose="020B0504040602060303" pitchFamily="34" charset="0"/>
              </a:endParaRPr>
            </a:p>
          </p:txBody>
        </p:sp>
      </p:grpSp>
      <p:sp>
        <p:nvSpPr>
          <p:cNvPr id="5" name="Title 11"/>
          <p:cNvSpPr txBox="1">
            <a:spLocks/>
          </p:cNvSpPr>
          <p:nvPr/>
        </p:nvSpPr>
        <p:spPr>
          <a:xfrm>
            <a:off x="1709948" y="80727"/>
            <a:ext cx="6668508" cy="625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endParaRPr lang="en-GB" sz="4000" b="1" dirty="0" smtClean="0">
              <a:solidFill>
                <a:srgbClr val="29ABE2"/>
              </a:solidFill>
              <a:latin typeface="Nokia Pure Text" panose="020B05040406020603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886" y="1173709"/>
            <a:ext cx="860980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一系列： 动态而非静态</a:t>
            </a: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计划与管理： 没有计划就没有管理</a:t>
            </a:r>
            <a:endParaRPr lang="en-US" altLang="ja-JP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287" y="191069"/>
            <a:ext cx="50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供应链管理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ong_16_9">
  <a:themeElements>
    <a:clrScheme name="NOKIA">
      <a:dk1>
        <a:srgbClr val="124191"/>
      </a:dk1>
      <a:lt1>
        <a:srgbClr val="FFFFFF"/>
      </a:lt1>
      <a:dk2>
        <a:srgbClr val="124191"/>
      </a:dk2>
      <a:lt2>
        <a:srgbClr val="FFFFFF"/>
      </a:lt2>
      <a:accent1>
        <a:srgbClr val="FF0000"/>
      </a:accent1>
      <a:accent2>
        <a:srgbClr val="FFFF00"/>
      </a:accent2>
      <a:accent3>
        <a:srgbClr val="EC008C"/>
      </a:accent3>
      <a:accent4>
        <a:srgbClr val="29ABE2"/>
      </a:accent4>
      <a:accent5>
        <a:srgbClr val="B3B3B3"/>
      </a:accent5>
      <a:accent6>
        <a:srgbClr val="F79646"/>
      </a:accent6>
      <a:hlink>
        <a:srgbClr val="0000FF"/>
      </a:hlink>
      <a:folHlink>
        <a:srgbClr val="800080"/>
      </a:folHlink>
    </a:clrScheme>
    <a:fontScheme name="NOKIA">
      <a:majorFont>
        <a:latin typeface="Nokia Pure Headline Extra Bold"/>
        <a:ea typeface=""/>
        <a:cs typeface=""/>
      </a:majorFont>
      <a:minorFont>
        <a:latin typeface="Nokia Pure Head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6600</TotalTime>
  <Words>981</Words>
  <Application>Microsoft Office PowerPoint</Application>
  <PresentationFormat>全屏显示(16:9)</PresentationFormat>
  <Paragraphs>262</Paragraphs>
  <Slides>35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1_long_16_9</vt:lpstr>
      <vt:lpstr> 绿色供应链培训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供应链参与者的活动与功能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Company>Activeark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Activeark JWT - UK</dc:creator>
  <cp:lastModifiedBy>Administrator</cp:lastModifiedBy>
  <cp:revision>294</cp:revision>
  <dcterms:created xsi:type="dcterms:W3CDTF">2013-02-11T16:16:35Z</dcterms:created>
  <dcterms:modified xsi:type="dcterms:W3CDTF">2014-12-09T10:41:49Z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dd0115b0-0c58-4204-b05c-fb43f9ecebb1</vt:lpwstr>
  </property>
  <property fmtid="{D5CDD505-2E9C-101B-9397-08002B2CF9AE}" pid="3" name="NokiaConfidentiality">
    <vt:lpwstr>Public</vt:lpwstr>
  </property>
</Properties>
</file>