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73" r:id="rId4"/>
    <p:sldId id="259" r:id="rId5"/>
    <p:sldId id="260" r:id="rId6"/>
    <p:sldId id="257" r:id="rId7"/>
    <p:sldId id="261" r:id="rId8"/>
    <p:sldId id="274" r:id="rId9"/>
    <p:sldId id="262" r:id="rId10"/>
    <p:sldId id="263" r:id="rId11"/>
    <p:sldId id="276" r:id="rId12"/>
    <p:sldId id="275" r:id="rId13"/>
    <p:sldId id="266" r:id="rId14"/>
    <p:sldId id="277" r:id="rId15"/>
    <p:sldId id="267" r:id="rId16"/>
    <p:sldId id="278" r:id="rId17"/>
    <p:sldId id="279" r:id="rId18"/>
    <p:sldId id="268" r:id="rId19"/>
    <p:sldId id="280" r:id="rId20"/>
    <p:sldId id="281" r:id="rId21"/>
    <p:sldId id="269" r:id="rId22"/>
    <p:sldId id="270" r:id="rId23"/>
    <p:sldId id="282" r:id="rId24"/>
    <p:sldId id="283" r:id="rId25"/>
    <p:sldId id="284" r:id="rId26"/>
    <p:sldId id="288" r:id="rId27"/>
    <p:sldId id="271" r:id="rId28"/>
    <p:sldId id="285" r:id="rId29"/>
    <p:sldId id="286" r:id="rId30"/>
    <p:sldId id="289" r:id="rId31"/>
    <p:sldId id="287" r:id="rId32"/>
    <p:sldId id="290" r:id="rId33"/>
    <p:sldId id="264" r:id="rId34"/>
    <p:sldId id="272"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FF0066"/>
    <a:srgbClr val="FFFFCC"/>
    <a:srgbClr val="FFCCFF"/>
    <a:srgbClr val="CCE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5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21C1C8E-F7A9-4558-B63E-3A946AD82C3B}" type="datetimeFigureOut">
              <a:rPr lang="zh-CN" altLang="en-US" smtClean="0"/>
              <a:t>2011/11/7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F5EE8E8-5BD2-4DD0-AC7B-B6035C56283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E21C1C8E-F7A9-4558-B63E-3A946AD82C3B}" type="datetimeFigureOut">
              <a:rPr lang="zh-CN" altLang="en-US" smtClean="0"/>
              <a:t>2011/11/7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F5EE8E8-5BD2-4DD0-AC7B-B6035C56283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E21C1C8E-F7A9-4558-B63E-3A946AD82C3B}" type="datetimeFigureOut">
              <a:rPr lang="zh-CN" altLang="en-US" smtClean="0"/>
              <a:t>2011/11/7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F5EE8E8-5BD2-4DD0-AC7B-B6035C56283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4" name="Date Placeholder 3"/>
          <p:cNvSpPr>
            <a:spLocks noGrp="1"/>
          </p:cNvSpPr>
          <p:nvPr>
            <p:ph type="dt" sz="half" idx="10"/>
          </p:nvPr>
        </p:nvSpPr>
        <p:spPr/>
        <p:txBody>
          <a:bodyPr/>
          <a:lstStyle/>
          <a:p>
            <a:fld id="{E21C1C8E-F7A9-4558-B63E-3A946AD82C3B}" type="datetimeFigureOut">
              <a:rPr lang="zh-CN" altLang="en-US" smtClean="0"/>
              <a:t>2011/11/7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F5EE8E8-5BD2-4DD0-AC7B-B6035C56283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zh-CN" altLang="en-US" smtClean="0"/>
              <a:t>单击此处编辑母版标题样式</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21C1C8E-F7A9-4558-B63E-3A946AD82C3B}" type="datetimeFigureOut">
              <a:rPr lang="zh-CN" altLang="en-US" smtClean="0"/>
              <a:t>2011/11/7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F5EE8E8-5BD2-4DD0-AC7B-B6035C56283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21C1C8E-F7A9-4558-B63E-3A946AD82C3B}" type="datetimeFigureOut">
              <a:rPr lang="zh-CN" altLang="en-US" smtClean="0"/>
              <a:t>2011/11/7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F5EE8E8-5BD2-4DD0-AC7B-B6035C56283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E21C1C8E-F7A9-4558-B63E-3A946AD82C3B}" type="datetimeFigureOut">
              <a:rPr lang="zh-CN" altLang="en-US" smtClean="0"/>
              <a:t>2011/11/7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F5EE8E8-5BD2-4DD0-AC7B-B6035C56283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E21C1C8E-F7A9-4558-B63E-3A946AD82C3B}" type="datetimeFigureOut">
              <a:rPr lang="zh-CN" altLang="en-US" smtClean="0"/>
              <a:t>2011/11/7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F5EE8E8-5BD2-4DD0-AC7B-B6035C56283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C1C8E-F7A9-4558-B63E-3A946AD82C3B}" type="datetimeFigureOut">
              <a:rPr lang="zh-CN" altLang="en-US" smtClean="0"/>
              <a:t>2011/11/7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F5EE8E8-5BD2-4DD0-AC7B-B6035C56283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zh-CN" altLang="en-US" smtClean="0"/>
              <a:t>单击此处编辑母版标题样式</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21C1C8E-F7A9-4558-B63E-3A946AD82C3B}" type="datetimeFigureOut">
              <a:rPr lang="zh-CN" altLang="en-US" smtClean="0"/>
              <a:t>2011/11/7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F5EE8E8-5BD2-4DD0-AC7B-B6035C56283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zh-CN" altLang="en-US" smtClean="0"/>
              <a:t>单击此处编辑母版标题样式</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21C1C8E-F7A9-4558-B63E-3A946AD82C3B}" type="datetimeFigureOut">
              <a:rPr lang="zh-CN" altLang="en-US" smtClean="0"/>
              <a:t>2011/11/7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F5EE8E8-5BD2-4DD0-AC7B-B6035C56283E}" type="slidenum">
              <a:rPr lang="zh-CN" altLang="en-US" smtClean="0"/>
              <a:t>‹#›</a:t>
            </a:fld>
            <a:endParaRPr lang="zh-CN" alt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zh-CN" altLang="en-US" smtClean="0"/>
              <a:t>单击图标添加图片</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E21C1C8E-F7A9-4558-B63E-3A946AD82C3B}" type="datetimeFigureOut">
              <a:rPr lang="zh-CN" altLang="en-US" smtClean="0"/>
              <a:t>2011/11/7</a:t>
            </a:fld>
            <a:endParaRPr lang="zh-CN" alt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AF5EE8E8-5BD2-4DD0-AC7B-B6035C56283E}" type="slidenum">
              <a:rPr lang="zh-CN" altLang="en-US" smtClean="0"/>
              <a:t>‹#›</a:t>
            </a:fld>
            <a:endParaRPr lang="zh-CN" alt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jpeg"/><Relationship Id="rId7"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71600" y="1628800"/>
            <a:ext cx="7117180" cy="1902073"/>
          </a:xfrm>
        </p:spPr>
        <p:txBody>
          <a:bodyPr/>
          <a:lstStyle/>
          <a:p>
            <a:pPr algn="ctr">
              <a:lnSpc>
                <a:spcPct val="150000"/>
              </a:lnSpc>
            </a:pPr>
            <a:r>
              <a:rPr lang="zh-CN" altLang="en-US" sz="4800" b="1" dirty="0" smtClean="0">
                <a:solidFill>
                  <a:schemeClr val="accent3">
                    <a:lumMod val="20000"/>
                    <a:lumOff val="80000"/>
                  </a:schemeClr>
                </a:solidFill>
              </a:rPr>
              <a:t>中国可持续政府采购</a:t>
            </a:r>
            <a:r>
              <a:rPr lang="en-US" altLang="zh-CN" sz="4800" b="1" dirty="0" smtClean="0">
                <a:solidFill>
                  <a:schemeClr val="accent3">
                    <a:lumMod val="20000"/>
                    <a:lumOff val="80000"/>
                  </a:schemeClr>
                </a:solidFill>
              </a:rPr>
              <a:t/>
            </a:r>
            <a:br>
              <a:rPr lang="en-US" altLang="zh-CN" sz="4800" b="1" dirty="0" smtClean="0">
                <a:solidFill>
                  <a:schemeClr val="accent3">
                    <a:lumMod val="20000"/>
                    <a:lumOff val="80000"/>
                  </a:schemeClr>
                </a:solidFill>
              </a:rPr>
            </a:br>
            <a:r>
              <a:rPr lang="zh-CN" altLang="en-US" sz="4800" b="1" dirty="0" smtClean="0">
                <a:solidFill>
                  <a:schemeClr val="accent3">
                    <a:lumMod val="20000"/>
                    <a:lumOff val="80000"/>
                  </a:schemeClr>
                </a:solidFill>
              </a:rPr>
              <a:t>的机遇与挑战</a:t>
            </a:r>
            <a:endParaRPr lang="zh-CN" altLang="en-US" sz="4800" b="1" dirty="0">
              <a:solidFill>
                <a:schemeClr val="accent3">
                  <a:lumMod val="20000"/>
                  <a:lumOff val="80000"/>
                </a:schemeClr>
              </a:solidFill>
            </a:endParaRPr>
          </a:p>
        </p:txBody>
      </p:sp>
      <p:sp>
        <p:nvSpPr>
          <p:cNvPr id="3" name="副标题 2"/>
          <p:cNvSpPr>
            <a:spLocks noGrp="1"/>
          </p:cNvSpPr>
          <p:nvPr>
            <p:ph type="subTitle" idx="1"/>
          </p:nvPr>
        </p:nvSpPr>
        <p:spPr>
          <a:xfrm>
            <a:off x="1009442" y="4149080"/>
            <a:ext cx="7117180" cy="1728192"/>
          </a:xfrm>
        </p:spPr>
        <p:txBody>
          <a:bodyPr>
            <a:noAutofit/>
          </a:bodyPr>
          <a:lstStyle/>
          <a:p>
            <a:pPr algn="ctr">
              <a:lnSpc>
                <a:spcPct val="150000"/>
              </a:lnSpc>
            </a:pPr>
            <a:r>
              <a:rPr lang="zh-CN" altLang="en-US" sz="2800" b="1" dirty="0" smtClean="0">
                <a:solidFill>
                  <a:schemeClr val="accent3">
                    <a:lumMod val="20000"/>
                    <a:lumOff val="80000"/>
                  </a:schemeClr>
                </a:solidFill>
              </a:rPr>
              <a:t>鞠美庭 教授</a:t>
            </a:r>
            <a:endParaRPr lang="en-US" altLang="zh-CN" sz="2800" b="1" dirty="0">
              <a:solidFill>
                <a:schemeClr val="accent3">
                  <a:lumMod val="20000"/>
                  <a:lumOff val="80000"/>
                </a:schemeClr>
              </a:solidFill>
            </a:endParaRPr>
          </a:p>
          <a:p>
            <a:pPr algn="ctr">
              <a:lnSpc>
                <a:spcPct val="150000"/>
              </a:lnSpc>
            </a:pPr>
            <a:r>
              <a:rPr lang="zh-CN" altLang="en-US" sz="2400" b="1" dirty="0" smtClean="0">
                <a:solidFill>
                  <a:schemeClr val="accent3">
                    <a:lumMod val="20000"/>
                    <a:lumOff val="80000"/>
                  </a:schemeClr>
                </a:solidFill>
              </a:rPr>
              <a:t>南开大学</a:t>
            </a:r>
            <a:endParaRPr lang="en-US" altLang="zh-CN" sz="2400" b="1" dirty="0" smtClean="0">
              <a:solidFill>
                <a:schemeClr val="accent3">
                  <a:lumMod val="20000"/>
                  <a:lumOff val="80000"/>
                </a:schemeClr>
              </a:solidFill>
            </a:endParaRPr>
          </a:p>
          <a:p>
            <a:pPr algn="ctr"/>
            <a:r>
              <a:rPr lang="en-US" altLang="zh-CN" b="1" dirty="0" smtClean="0">
                <a:solidFill>
                  <a:schemeClr val="accent3">
                    <a:lumMod val="20000"/>
                    <a:lumOff val="80000"/>
                  </a:schemeClr>
                </a:solidFill>
              </a:rPr>
              <a:t>2011-11-11</a:t>
            </a:r>
            <a:endParaRPr lang="zh-CN" altLang="en-US" b="1" dirty="0">
              <a:solidFill>
                <a:schemeClr val="accent3">
                  <a:lumMod val="20000"/>
                  <a:lumOff val="80000"/>
                </a:schemeClr>
              </a:solidFill>
            </a:endParaRPr>
          </a:p>
        </p:txBody>
      </p:sp>
      <p:pic>
        <p:nvPicPr>
          <p:cNvPr id="13" name="Picture 25"/>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304" y="0"/>
            <a:ext cx="1893189"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0"/>
            <a:ext cx="190886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476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latin typeface="黑体" pitchFamily="49" charset="-122"/>
              <a:ea typeface="黑体" pitchFamily="49" charset="-122"/>
            </a:endParaRPr>
          </a:p>
        </p:txBody>
      </p:sp>
      <p:sp>
        <p:nvSpPr>
          <p:cNvPr id="3" name="内容占位符 2"/>
          <p:cNvSpPr>
            <a:spLocks noGrp="1"/>
          </p:cNvSpPr>
          <p:nvPr>
            <p:ph idx="1"/>
          </p:nvPr>
        </p:nvSpPr>
        <p:spPr/>
        <p:txBody>
          <a:bodyPr anchor="t"/>
          <a:lstStyle/>
          <a:p>
            <a:pPr marL="0" indent="0">
              <a:buNone/>
            </a:pPr>
            <a:r>
              <a:rPr lang="zh-CN" altLang="zh-CN" sz="2800" b="1" dirty="0" smtClean="0">
                <a:solidFill>
                  <a:srgbClr val="FF6600"/>
                </a:solidFill>
              </a:rPr>
              <a:t>法律政策</a:t>
            </a:r>
            <a:r>
              <a:rPr lang="en-US" altLang="zh-CN" sz="2400" b="1" dirty="0" smtClean="0">
                <a:solidFill>
                  <a:srgbClr val="FF6600"/>
                </a:solidFill>
              </a:rPr>
              <a:t>--</a:t>
            </a:r>
            <a:r>
              <a:rPr lang="zh-CN" altLang="en-US" sz="2400" b="1" dirty="0" smtClean="0">
                <a:solidFill>
                  <a:srgbClr val="FF6600"/>
                </a:solidFill>
              </a:rPr>
              <a:t>法律</a:t>
            </a:r>
            <a:r>
              <a:rPr lang="zh-CN" altLang="en-US" sz="2400" b="1" dirty="0">
                <a:solidFill>
                  <a:srgbClr val="FF6600"/>
                </a:solidFill>
              </a:rPr>
              <a:t>法规</a:t>
            </a:r>
            <a:r>
              <a:rPr lang="zh-CN" altLang="en-US" sz="2400" b="1" dirty="0" smtClean="0">
                <a:solidFill>
                  <a:srgbClr val="FF6600"/>
                </a:solidFill>
              </a:rPr>
              <a:t>分析</a:t>
            </a:r>
            <a:endParaRPr lang="en-US" altLang="zh-CN" sz="2400" b="1" dirty="0">
              <a:solidFill>
                <a:srgbClr val="FF6600"/>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格 5"/>
          <p:cNvGraphicFramePr>
            <a:graphicFrameLocks noGrp="1"/>
          </p:cNvGraphicFramePr>
          <p:nvPr>
            <p:extLst>
              <p:ext uri="{D42A27DB-BD31-4B8C-83A1-F6EECF244321}">
                <p14:modId xmlns:p14="http://schemas.microsoft.com/office/powerpoint/2010/main" val="2231536412"/>
              </p:ext>
            </p:extLst>
          </p:nvPr>
        </p:nvGraphicFramePr>
        <p:xfrm>
          <a:off x="827584" y="2492896"/>
          <a:ext cx="7632848" cy="3744414"/>
        </p:xfrm>
        <a:graphic>
          <a:graphicData uri="http://schemas.openxmlformats.org/drawingml/2006/table">
            <a:tbl>
              <a:tblPr firstRow="1" firstCol="1" bandRow="1">
                <a:tableStyleId>{D113A9D2-9D6B-4929-AA2D-F23B5EE8CBE7}</a:tableStyleId>
              </a:tblPr>
              <a:tblGrid>
                <a:gridCol w="4968552"/>
                <a:gridCol w="2664296"/>
              </a:tblGrid>
              <a:tr h="416046">
                <a:tc>
                  <a:txBody>
                    <a:bodyPr/>
                    <a:lstStyle/>
                    <a:p>
                      <a:pPr algn="ctr">
                        <a:spcAft>
                          <a:spcPts val="0"/>
                        </a:spcAft>
                      </a:pPr>
                      <a:r>
                        <a:rPr lang="zh-CN" sz="2200" b="1" kern="100" dirty="0">
                          <a:effectLst/>
                          <a:latin typeface="黑体" pitchFamily="49" charset="-122"/>
                          <a:ea typeface="黑体" pitchFamily="49" charset="-122"/>
                        </a:rPr>
                        <a:t>名称</a:t>
                      </a:r>
                      <a:endParaRPr lang="zh-CN" sz="2200" b="1" kern="100" dirty="0">
                        <a:solidFill>
                          <a:schemeClr val="bg2"/>
                        </a:solidFill>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zh-CN" sz="2200" b="1" kern="100" dirty="0">
                          <a:effectLst/>
                          <a:latin typeface="黑体" pitchFamily="49" charset="-122"/>
                          <a:ea typeface="黑体" pitchFamily="49" charset="-122"/>
                        </a:rPr>
                        <a:t>颁布</a:t>
                      </a:r>
                      <a:r>
                        <a:rPr lang="zh-CN" sz="2200" b="1" kern="0" dirty="0">
                          <a:effectLst/>
                          <a:latin typeface="黑体" pitchFamily="49" charset="-122"/>
                          <a:ea typeface="黑体" pitchFamily="49" charset="-122"/>
                        </a:rPr>
                        <a:t>（修订）日期</a:t>
                      </a:r>
                      <a:endParaRPr lang="zh-CN" sz="2200" b="1" kern="100" dirty="0">
                        <a:solidFill>
                          <a:schemeClr val="bg2"/>
                        </a:solidFill>
                        <a:effectLst/>
                        <a:latin typeface="黑体" pitchFamily="49" charset="-122"/>
                        <a:ea typeface="黑体" pitchFamily="49" charset="-122"/>
                        <a:cs typeface="Times New Roman"/>
                      </a:endParaRPr>
                    </a:p>
                  </a:txBody>
                  <a:tcPr marL="68580" marR="68580" marT="0" marB="0" anchor="ctr"/>
                </a:tc>
              </a:tr>
              <a:tr h="416046">
                <a:tc>
                  <a:txBody>
                    <a:bodyPr/>
                    <a:lstStyle/>
                    <a:p>
                      <a:pPr algn="ctr">
                        <a:spcAft>
                          <a:spcPts val="0"/>
                        </a:spcAft>
                      </a:pPr>
                      <a:r>
                        <a:rPr lang="zh-CN" sz="2200" b="0" kern="100" dirty="0">
                          <a:effectLst/>
                          <a:latin typeface="黑体" pitchFamily="49" charset="-122"/>
                          <a:ea typeface="黑体" pitchFamily="49" charset="-122"/>
                        </a:rPr>
                        <a:t>《招标投标法》</a:t>
                      </a:r>
                      <a:endParaRPr lang="zh-CN" sz="2200" b="0" kern="100" dirty="0">
                        <a:solidFill>
                          <a:schemeClr val="bg2"/>
                        </a:solidFill>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200" b="0" kern="100" dirty="0">
                          <a:effectLst/>
                          <a:latin typeface="Times New Roman" pitchFamily="18" charset="0"/>
                          <a:ea typeface="黑体" pitchFamily="49" charset="-122"/>
                          <a:cs typeface="Times New Roman" pitchFamily="18" charset="0"/>
                        </a:rPr>
                        <a:t>1999-8-30</a:t>
                      </a:r>
                      <a:endParaRPr lang="zh-CN" sz="2200" b="0" kern="100" dirty="0">
                        <a:solidFill>
                          <a:schemeClr val="bg2"/>
                        </a:solidFill>
                        <a:effectLst/>
                        <a:latin typeface="Times New Roman" pitchFamily="18" charset="0"/>
                        <a:ea typeface="黑体" pitchFamily="49" charset="-122"/>
                        <a:cs typeface="Times New Roman" pitchFamily="18" charset="0"/>
                      </a:endParaRPr>
                    </a:p>
                  </a:txBody>
                  <a:tcPr marL="68580" marR="68580" marT="0" marB="0" anchor="ctr"/>
                </a:tc>
              </a:tr>
              <a:tr h="416046">
                <a:tc>
                  <a:txBody>
                    <a:bodyPr/>
                    <a:lstStyle/>
                    <a:p>
                      <a:pPr algn="ctr">
                        <a:spcAft>
                          <a:spcPts val="0"/>
                        </a:spcAft>
                      </a:pPr>
                      <a:r>
                        <a:rPr lang="zh-CN" sz="2200" b="0" kern="100" dirty="0">
                          <a:effectLst/>
                          <a:latin typeface="黑体" pitchFamily="49" charset="-122"/>
                          <a:ea typeface="黑体" pitchFamily="49" charset="-122"/>
                        </a:rPr>
                        <a:t>《政府采购法》</a:t>
                      </a:r>
                      <a:endParaRPr lang="zh-CN" sz="2200" b="0" kern="100" dirty="0">
                        <a:solidFill>
                          <a:schemeClr val="bg2"/>
                        </a:solidFill>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200" b="0" kern="100" dirty="0">
                          <a:effectLst/>
                          <a:latin typeface="Times New Roman" pitchFamily="18" charset="0"/>
                          <a:ea typeface="黑体" pitchFamily="49" charset="-122"/>
                          <a:cs typeface="Times New Roman" pitchFamily="18" charset="0"/>
                        </a:rPr>
                        <a:t>2002-6-29</a:t>
                      </a:r>
                      <a:endParaRPr lang="zh-CN" sz="2200" b="0" kern="100" dirty="0">
                        <a:solidFill>
                          <a:schemeClr val="bg2"/>
                        </a:solidFill>
                        <a:effectLst/>
                        <a:latin typeface="Times New Roman" pitchFamily="18" charset="0"/>
                        <a:ea typeface="黑体" pitchFamily="49" charset="-122"/>
                        <a:cs typeface="Times New Roman" pitchFamily="18" charset="0"/>
                      </a:endParaRPr>
                    </a:p>
                  </a:txBody>
                  <a:tcPr marL="68580" marR="68580" marT="0" marB="0" anchor="ctr"/>
                </a:tc>
              </a:tr>
              <a:tr h="416046">
                <a:tc>
                  <a:txBody>
                    <a:bodyPr/>
                    <a:lstStyle/>
                    <a:p>
                      <a:pPr algn="ctr">
                        <a:spcAft>
                          <a:spcPts val="0"/>
                        </a:spcAft>
                      </a:pPr>
                      <a:r>
                        <a:rPr lang="zh-CN" sz="2200" b="0" kern="100" dirty="0">
                          <a:effectLst/>
                          <a:latin typeface="黑体" pitchFamily="49" charset="-122"/>
                          <a:ea typeface="黑体" pitchFamily="49" charset="-122"/>
                        </a:rPr>
                        <a:t>《清洁生产促进法》</a:t>
                      </a:r>
                      <a:endParaRPr lang="zh-CN" sz="2200" b="0" kern="100" dirty="0">
                        <a:solidFill>
                          <a:schemeClr val="bg2"/>
                        </a:solidFill>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200" b="0" kern="100" dirty="0">
                          <a:effectLst/>
                          <a:latin typeface="Times New Roman" pitchFamily="18" charset="0"/>
                          <a:ea typeface="黑体" pitchFamily="49" charset="-122"/>
                          <a:cs typeface="Times New Roman" pitchFamily="18" charset="0"/>
                        </a:rPr>
                        <a:t>2002-6-29</a:t>
                      </a:r>
                      <a:endParaRPr lang="zh-CN" sz="2200" b="0" kern="100" dirty="0">
                        <a:solidFill>
                          <a:schemeClr val="bg2"/>
                        </a:solidFill>
                        <a:effectLst/>
                        <a:latin typeface="Times New Roman" pitchFamily="18" charset="0"/>
                        <a:ea typeface="黑体" pitchFamily="49" charset="-122"/>
                        <a:cs typeface="Times New Roman" pitchFamily="18" charset="0"/>
                      </a:endParaRPr>
                    </a:p>
                  </a:txBody>
                  <a:tcPr marL="68580" marR="68580" marT="0" marB="0" anchor="ctr"/>
                </a:tc>
              </a:tr>
              <a:tr h="416046">
                <a:tc>
                  <a:txBody>
                    <a:bodyPr/>
                    <a:lstStyle/>
                    <a:p>
                      <a:pPr algn="ctr">
                        <a:spcAft>
                          <a:spcPts val="0"/>
                        </a:spcAft>
                      </a:pPr>
                      <a:r>
                        <a:rPr lang="zh-CN" sz="2200" b="0" kern="100" dirty="0">
                          <a:effectLst/>
                          <a:latin typeface="黑体" pitchFamily="49" charset="-122"/>
                          <a:ea typeface="黑体" pitchFamily="49" charset="-122"/>
                        </a:rPr>
                        <a:t>《节约能源法》</a:t>
                      </a:r>
                      <a:endParaRPr lang="zh-CN" sz="2200" b="0" kern="100" dirty="0">
                        <a:solidFill>
                          <a:schemeClr val="bg2"/>
                        </a:solidFill>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200" b="0" kern="100" dirty="0">
                          <a:effectLst/>
                          <a:latin typeface="Times New Roman" pitchFamily="18" charset="0"/>
                          <a:ea typeface="黑体" pitchFamily="49" charset="-122"/>
                          <a:cs typeface="Times New Roman" pitchFamily="18" charset="0"/>
                        </a:rPr>
                        <a:t>2007-10-28</a:t>
                      </a:r>
                      <a:endParaRPr lang="zh-CN" sz="2200" b="0" kern="100" dirty="0">
                        <a:solidFill>
                          <a:schemeClr val="bg2"/>
                        </a:solidFill>
                        <a:effectLst/>
                        <a:latin typeface="Times New Roman" pitchFamily="18" charset="0"/>
                        <a:ea typeface="黑体" pitchFamily="49" charset="-122"/>
                        <a:cs typeface="Times New Roman" pitchFamily="18" charset="0"/>
                      </a:endParaRPr>
                    </a:p>
                  </a:txBody>
                  <a:tcPr marL="68580" marR="68580" marT="0" marB="0" anchor="ctr"/>
                </a:tc>
              </a:tr>
              <a:tr h="416046">
                <a:tc>
                  <a:txBody>
                    <a:bodyPr/>
                    <a:lstStyle/>
                    <a:p>
                      <a:pPr algn="ctr">
                        <a:spcAft>
                          <a:spcPts val="0"/>
                        </a:spcAft>
                      </a:pPr>
                      <a:r>
                        <a:rPr lang="zh-CN" sz="2200" b="0" kern="100" dirty="0">
                          <a:effectLst/>
                          <a:latin typeface="黑体" pitchFamily="49" charset="-122"/>
                          <a:ea typeface="黑体" pitchFamily="49" charset="-122"/>
                        </a:rPr>
                        <a:t>《循环经济促进法》</a:t>
                      </a:r>
                      <a:endParaRPr lang="zh-CN" sz="2200" b="0" kern="100" dirty="0">
                        <a:solidFill>
                          <a:schemeClr val="bg2"/>
                        </a:solidFill>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200" b="0" kern="100" dirty="0">
                          <a:effectLst/>
                          <a:latin typeface="Times New Roman" pitchFamily="18" charset="0"/>
                          <a:ea typeface="黑体" pitchFamily="49" charset="-122"/>
                          <a:cs typeface="Times New Roman" pitchFamily="18" charset="0"/>
                        </a:rPr>
                        <a:t>2008-8-29</a:t>
                      </a:r>
                      <a:endParaRPr lang="zh-CN" sz="2200" b="0" kern="100" dirty="0">
                        <a:solidFill>
                          <a:schemeClr val="bg2"/>
                        </a:solidFill>
                        <a:effectLst/>
                        <a:latin typeface="Times New Roman" pitchFamily="18" charset="0"/>
                        <a:ea typeface="黑体" pitchFamily="49" charset="-122"/>
                        <a:cs typeface="Times New Roman" pitchFamily="18" charset="0"/>
                      </a:endParaRPr>
                    </a:p>
                  </a:txBody>
                  <a:tcPr marL="68580" marR="68580" marT="0" marB="0" anchor="ctr"/>
                </a:tc>
              </a:tr>
              <a:tr h="416046">
                <a:tc>
                  <a:txBody>
                    <a:bodyPr/>
                    <a:lstStyle/>
                    <a:p>
                      <a:pPr algn="ctr">
                        <a:spcAft>
                          <a:spcPts val="0"/>
                        </a:spcAft>
                      </a:pPr>
                      <a:r>
                        <a:rPr lang="zh-CN" sz="2200" b="0" kern="100">
                          <a:effectLst/>
                          <a:latin typeface="黑体" pitchFamily="49" charset="-122"/>
                          <a:ea typeface="黑体" pitchFamily="49" charset="-122"/>
                        </a:rPr>
                        <a:t>《公共机构节能条例》</a:t>
                      </a:r>
                      <a:endParaRPr lang="zh-CN" sz="2200" b="0" kern="100">
                        <a:solidFill>
                          <a:schemeClr val="bg2"/>
                        </a:solidFill>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200" b="0" kern="100" dirty="0">
                          <a:effectLst/>
                          <a:latin typeface="Times New Roman" pitchFamily="18" charset="0"/>
                          <a:ea typeface="黑体" pitchFamily="49" charset="-122"/>
                          <a:cs typeface="Times New Roman" pitchFamily="18" charset="0"/>
                        </a:rPr>
                        <a:t>2008-7-23</a:t>
                      </a:r>
                      <a:endParaRPr lang="zh-CN" sz="2200" b="0" kern="100" dirty="0">
                        <a:solidFill>
                          <a:schemeClr val="bg2"/>
                        </a:solidFill>
                        <a:effectLst/>
                        <a:latin typeface="Times New Roman" pitchFamily="18" charset="0"/>
                        <a:ea typeface="黑体" pitchFamily="49" charset="-122"/>
                        <a:cs typeface="Times New Roman" pitchFamily="18" charset="0"/>
                      </a:endParaRPr>
                    </a:p>
                  </a:txBody>
                  <a:tcPr marL="68580" marR="68580" marT="0" marB="0" anchor="ctr"/>
                </a:tc>
              </a:tr>
              <a:tr h="416046">
                <a:tc>
                  <a:txBody>
                    <a:bodyPr/>
                    <a:lstStyle/>
                    <a:p>
                      <a:pPr algn="ctr">
                        <a:spcAft>
                          <a:spcPts val="0"/>
                        </a:spcAft>
                      </a:pPr>
                      <a:r>
                        <a:rPr lang="zh-CN" sz="2200" b="0" kern="100">
                          <a:effectLst/>
                          <a:latin typeface="黑体" pitchFamily="49" charset="-122"/>
                          <a:ea typeface="黑体" pitchFamily="49" charset="-122"/>
                        </a:rPr>
                        <a:t>《招标投标法实施条例（征求意见稿）》</a:t>
                      </a:r>
                      <a:endParaRPr lang="zh-CN" sz="2200" b="0" kern="100">
                        <a:solidFill>
                          <a:schemeClr val="bg2"/>
                        </a:solidFill>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200" b="0" kern="100" dirty="0">
                          <a:effectLst/>
                          <a:latin typeface="Times New Roman" pitchFamily="18" charset="0"/>
                          <a:ea typeface="黑体" pitchFamily="49" charset="-122"/>
                          <a:cs typeface="Times New Roman" pitchFamily="18" charset="0"/>
                        </a:rPr>
                        <a:t>2009-9-29</a:t>
                      </a:r>
                      <a:endParaRPr lang="zh-CN" sz="2200" b="0" kern="100" dirty="0">
                        <a:solidFill>
                          <a:schemeClr val="bg2"/>
                        </a:solidFill>
                        <a:effectLst/>
                        <a:latin typeface="Times New Roman" pitchFamily="18" charset="0"/>
                        <a:ea typeface="黑体" pitchFamily="49" charset="-122"/>
                        <a:cs typeface="Times New Roman" pitchFamily="18" charset="0"/>
                      </a:endParaRPr>
                    </a:p>
                  </a:txBody>
                  <a:tcPr marL="68580" marR="68580" marT="0" marB="0" anchor="ctr"/>
                </a:tc>
              </a:tr>
              <a:tr h="416046">
                <a:tc>
                  <a:txBody>
                    <a:bodyPr/>
                    <a:lstStyle/>
                    <a:p>
                      <a:pPr algn="ctr">
                        <a:spcAft>
                          <a:spcPts val="0"/>
                        </a:spcAft>
                      </a:pPr>
                      <a:r>
                        <a:rPr lang="zh-CN" sz="2200" b="0" kern="100" dirty="0">
                          <a:effectLst/>
                          <a:latin typeface="黑体" pitchFamily="49" charset="-122"/>
                          <a:ea typeface="黑体" pitchFamily="49" charset="-122"/>
                        </a:rPr>
                        <a:t>《政府采购法实施条例（征求意见稿）》</a:t>
                      </a:r>
                      <a:endParaRPr lang="zh-CN" sz="2200" b="0" kern="100" dirty="0">
                        <a:solidFill>
                          <a:schemeClr val="bg2"/>
                        </a:solidFill>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200" b="0" kern="100" dirty="0">
                          <a:effectLst/>
                          <a:latin typeface="Times New Roman" pitchFamily="18" charset="0"/>
                          <a:ea typeface="黑体" pitchFamily="49" charset="-122"/>
                          <a:cs typeface="Times New Roman" pitchFamily="18" charset="0"/>
                        </a:rPr>
                        <a:t>2010-1-11</a:t>
                      </a:r>
                      <a:endParaRPr lang="zh-CN" sz="2200" b="0" kern="100" dirty="0">
                        <a:solidFill>
                          <a:schemeClr val="bg2"/>
                        </a:solidFill>
                        <a:effectLst/>
                        <a:latin typeface="Times New Roman" pitchFamily="18" charset="0"/>
                        <a:ea typeface="黑体" pitchFamily="49" charset="-122"/>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154864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b="1" dirty="0">
              <a:solidFill>
                <a:schemeClr val="bg2"/>
              </a:solidFill>
              <a:latin typeface="黑体" pitchFamily="49" charset="-122"/>
              <a:ea typeface="黑体" pitchFamily="49" charset="-122"/>
            </a:endParaRPr>
          </a:p>
        </p:txBody>
      </p:sp>
      <p:sp>
        <p:nvSpPr>
          <p:cNvPr id="3" name="内容占位符 2"/>
          <p:cNvSpPr>
            <a:spLocks noGrp="1"/>
          </p:cNvSpPr>
          <p:nvPr>
            <p:ph idx="1"/>
          </p:nvPr>
        </p:nvSpPr>
        <p:spPr>
          <a:xfrm>
            <a:off x="1009442" y="1807361"/>
            <a:ext cx="7595006" cy="4645975"/>
          </a:xfrm>
        </p:spPr>
        <p:txBody>
          <a:bodyPr anchor="t">
            <a:normAutofit/>
          </a:bodyPr>
          <a:lstStyle/>
          <a:p>
            <a:pPr marL="0" lvl="0" indent="0">
              <a:buNone/>
            </a:pPr>
            <a:r>
              <a:rPr lang="zh-CN" altLang="zh-CN" sz="2800" b="1" dirty="0">
                <a:solidFill>
                  <a:srgbClr val="FF6600"/>
                </a:solidFill>
              </a:rPr>
              <a:t>法律政策</a:t>
            </a:r>
            <a:r>
              <a:rPr lang="en-US" altLang="zh-CN" sz="2800" b="1" dirty="0">
                <a:solidFill>
                  <a:srgbClr val="FF6600"/>
                </a:solidFill>
              </a:rPr>
              <a:t>--</a:t>
            </a:r>
            <a:r>
              <a:rPr lang="zh-CN" altLang="en-US" sz="2400" b="1" dirty="0">
                <a:solidFill>
                  <a:srgbClr val="FF6600"/>
                </a:solidFill>
              </a:rPr>
              <a:t>政策规定</a:t>
            </a:r>
            <a:r>
              <a:rPr lang="zh-CN" altLang="en-US" sz="2400" b="1" dirty="0" smtClean="0">
                <a:solidFill>
                  <a:srgbClr val="FF6600"/>
                </a:solidFill>
              </a:rPr>
              <a:t>分析</a:t>
            </a:r>
            <a:endParaRPr lang="en-US" altLang="zh-CN" sz="2400" b="1" dirty="0" smtClean="0">
              <a:solidFill>
                <a:srgbClr val="FF6600"/>
              </a:solidFill>
            </a:endParaRPr>
          </a:p>
          <a:p>
            <a:pPr marL="0" lvl="0" indent="0">
              <a:lnSpc>
                <a:spcPct val="150000"/>
              </a:lnSpc>
              <a:buNone/>
            </a:pPr>
            <a:r>
              <a:rPr lang="en-US" altLang="zh-CN" sz="2400" b="1" dirty="0">
                <a:solidFill>
                  <a:srgbClr val="FF6600"/>
                </a:solidFill>
              </a:rPr>
              <a:t> </a:t>
            </a:r>
            <a:r>
              <a:rPr lang="en-US" altLang="zh-CN" sz="2400" b="1" dirty="0" smtClean="0">
                <a:solidFill>
                  <a:srgbClr val="FF6600"/>
                </a:solidFill>
              </a:rPr>
              <a:t>   </a:t>
            </a:r>
            <a:r>
              <a:rPr lang="zh-CN" altLang="en-US" sz="2400" dirty="0" smtClean="0">
                <a:solidFill>
                  <a:schemeClr val="bg2"/>
                </a:solidFill>
                <a:latin typeface="黑体" pitchFamily="49" charset="-122"/>
                <a:ea typeface="黑体" pitchFamily="49" charset="-122"/>
              </a:rPr>
              <a:t>目前我国有二十二条促进政府采购向可持续道路发展的政策规定。</a:t>
            </a:r>
            <a:endParaRPr lang="en-US" altLang="zh-CN" sz="2400" dirty="0" smtClean="0">
              <a:solidFill>
                <a:schemeClr val="bg2"/>
              </a:solidFill>
              <a:latin typeface="黑体" pitchFamily="49" charset="-122"/>
              <a:ea typeface="黑体" pitchFamily="49" charset="-122"/>
            </a:endParaRPr>
          </a:p>
          <a:p>
            <a:pPr marL="0" lvl="0" indent="0">
              <a:buNone/>
            </a:pPr>
            <a:endParaRPr lang="en-US" altLang="zh-CN" sz="2400" b="1" dirty="0">
              <a:solidFill>
                <a:srgbClr val="FF6600"/>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格 6"/>
          <p:cNvGraphicFramePr>
            <a:graphicFrameLocks noGrp="1"/>
          </p:cNvGraphicFramePr>
          <p:nvPr>
            <p:extLst>
              <p:ext uri="{D42A27DB-BD31-4B8C-83A1-F6EECF244321}">
                <p14:modId xmlns:p14="http://schemas.microsoft.com/office/powerpoint/2010/main" val="2085562734"/>
              </p:ext>
            </p:extLst>
          </p:nvPr>
        </p:nvGraphicFramePr>
        <p:xfrm>
          <a:off x="-36512" y="-13252"/>
          <a:ext cx="9217024" cy="6854750"/>
        </p:xfrm>
        <a:graphic>
          <a:graphicData uri="http://schemas.openxmlformats.org/drawingml/2006/table">
            <a:tbl>
              <a:tblPr firstRow="1" firstCol="1" bandRow="1">
                <a:tableStyleId>{D113A9D2-9D6B-4929-AA2D-F23B5EE8CBE7}</a:tableStyleId>
              </a:tblPr>
              <a:tblGrid>
                <a:gridCol w="7128792"/>
                <a:gridCol w="2088232"/>
              </a:tblGrid>
              <a:tr h="303048">
                <a:tc>
                  <a:txBody>
                    <a:bodyPr/>
                    <a:lstStyle/>
                    <a:p>
                      <a:pPr algn="ctr">
                        <a:spcAft>
                          <a:spcPts val="0"/>
                        </a:spcAft>
                      </a:pPr>
                      <a:r>
                        <a:rPr lang="zh-CN" sz="1800" b="0" kern="100" dirty="0">
                          <a:effectLst/>
                        </a:rPr>
                        <a:t>名称</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zh-CN" sz="1800" b="0" kern="100" dirty="0" smtClean="0">
                          <a:effectLst/>
                        </a:rPr>
                        <a:t>颁布</a:t>
                      </a:r>
                      <a:r>
                        <a:rPr lang="en-US" altLang="zh-CN" sz="1800" b="0" kern="0" dirty="0" smtClean="0">
                          <a:effectLst/>
                        </a:rPr>
                        <a:t>/</a:t>
                      </a:r>
                      <a:r>
                        <a:rPr lang="zh-CN" sz="1800" b="0" kern="0" dirty="0" smtClean="0">
                          <a:effectLst/>
                        </a:rPr>
                        <a:t>修订日期</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317640">
                <a:tc>
                  <a:txBody>
                    <a:bodyPr/>
                    <a:lstStyle/>
                    <a:p>
                      <a:pPr algn="ctr">
                        <a:spcAft>
                          <a:spcPts val="0"/>
                        </a:spcAft>
                      </a:pPr>
                      <a:r>
                        <a:rPr lang="zh-CN" sz="1800" b="0" kern="0" dirty="0">
                          <a:effectLst/>
                        </a:rPr>
                        <a:t>《政府采购管理暂行办法》</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smtClean="0">
                          <a:effectLst/>
                          <a:latin typeface="Times New Roman" pitchFamily="18" charset="0"/>
                          <a:cs typeface="Times New Roman" pitchFamily="18" charset="0"/>
                        </a:rPr>
                        <a:t>1999-4-17/2006-3-30</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303048">
                <a:tc>
                  <a:txBody>
                    <a:bodyPr/>
                    <a:lstStyle/>
                    <a:p>
                      <a:pPr algn="ctr">
                        <a:spcAft>
                          <a:spcPts val="0"/>
                        </a:spcAft>
                      </a:pPr>
                      <a:r>
                        <a:rPr lang="zh-CN" sz="1800" b="0" kern="0" dirty="0">
                          <a:effectLst/>
                        </a:rPr>
                        <a:t>《国务院办公厅转发国务院机关事务管理局关于在国务院各部门机关试行政府采购意见的通知》</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1999-6-1</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315456">
                <a:tc>
                  <a:txBody>
                    <a:bodyPr/>
                    <a:lstStyle/>
                    <a:p>
                      <a:pPr algn="ctr">
                        <a:spcAft>
                          <a:spcPts val="0"/>
                        </a:spcAft>
                      </a:pPr>
                      <a:r>
                        <a:rPr lang="zh-CN" sz="1800" b="0" kern="0">
                          <a:effectLst/>
                        </a:rPr>
                        <a:t>《政府采购货物和服务招标投标管理办法》</a:t>
                      </a:r>
                      <a:endParaRPr lang="zh-CN" sz="1800" b="0" kern="10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smtClean="0">
                          <a:effectLst/>
                          <a:latin typeface="Times New Roman" pitchFamily="18" charset="0"/>
                          <a:cs typeface="Times New Roman" pitchFamily="18" charset="0"/>
                        </a:rPr>
                        <a:t>1999-6-24/2004-9-11</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12254">
                <a:tc>
                  <a:txBody>
                    <a:bodyPr/>
                    <a:lstStyle/>
                    <a:p>
                      <a:pPr algn="ctr">
                        <a:spcAft>
                          <a:spcPts val="0"/>
                        </a:spcAft>
                      </a:pPr>
                      <a:r>
                        <a:rPr lang="zh-CN" sz="1800" b="0" kern="0" dirty="0">
                          <a:effectLst/>
                        </a:rPr>
                        <a:t>《中央国家机关政府采购实施办法（试行）》</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2000-3-27</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12254">
                <a:tc>
                  <a:txBody>
                    <a:bodyPr/>
                    <a:lstStyle/>
                    <a:p>
                      <a:pPr algn="ctr">
                        <a:spcAft>
                          <a:spcPts val="0"/>
                        </a:spcAft>
                      </a:pPr>
                      <a:r>
                        <a:rPr lang="zh-CN" sz="1800" b="0" kern="0">
                          <a:effectLst/>
                        </a:rPr>
                        <a:t>《关于进一步贯彻</a:t>
                      </a:r>
                      <a:r>
                        <a:rPr lang="en-US" sz="1800" b="0" kern="0">
                          <a:effectLst/>
                        </a:rPr>
                        <a:t>&lt;</a:t>
                      </a:r>
                      <a:r>
                        <a:rPr lang="zh-CN" sz="1800" b="0" kern="0">
                          <a:effectLst/>
                        </a:rPr>
                        <a:t>中华人民共和国招标投标法</a:t>
                      </a:r>
                      <a:r>
                        <a:rPr lang="en-US" sz="1800" b="0" kern="0">
                          <a:effectLst/>
                        </a:rPr>
                        <a:t>&gt;</a:t>
                      </a:r>
                      <a:r>
                        <a:rPr lang="zh-CN" sz="1800" b="0" kern="0">
                          <a:effectLst/>
                        </a:rPr>
                        <a:t>的通知》</a:t>
                      </a:r>
                      <a:endParaRPr lang="zh-CN" sz="1800" b="0" kern="10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2001-7-27</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12254">
                <a:tc>
                  <a:txBody>
                    <a:bodyPr/>
                    <a:lstStyle/>
                    <a:p>
                      <a:pPr algn="ctr">
                        <a:spcAft>
                          <a:spcPts val="0"/>
                        </a:spcAft>
                      </a:pPr>
                      <a:r>
                        <a:rPr lang="zh-CN" sz="1800" b="0" kern="0">
                          <a:effectLst/>
                        </a:rPr>
                        <a:t>《国务院办公厅关于开展资源节约活动的通知》</a:t>
                      </a:r>
                      <a:endParaRPr lang="zh-CN" sz="1800" b="0" kern="10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2004-5-21</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95807">
                <a:tc>
                  <a:txBody>
                    <a:bodyPr/>
                    <a:lstStyle/>
                    <a:p>
                      <a:pPr algn="ctr">
                        <a:spcAft>
                          <a:spcPts val="0"/>
                        </a:spcAft>
                      </a:pPr>
                      <a:r>
                        <a:rPr lang="zh-CN" sz="1800" b="0" kern="0" dirty="0">
                          <a:effectLst/>
                        </a:rPr>
                        <a:t>《节能产品政府采购实施意见》</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2004-12-17</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12254">
                <a:tc>
                  <a:txBody>
                    <a:bodyPr/>
                    <a:lstStyle/>
                    <a:p>
                      <a:pPr algn="ctr">
                        <a:spcAft>
                          <a:spcPts val="0"/>
                        </a:spcAft>
                      </a:pPr>
                      <a:r>
                        <a:rPr lang="zh-CN" sz="1800" b="0" kern="0" dirty="0">
                          <a:effectLst/>
                        </a:rPr>
                        <a:t>《国务院关于加快发展循环经济的若干意见》</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2005-7-2</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303048">
                <a:tc>
                  <a:txBody>
                    <a:bodyPr/>
                    <a:lstStyle/>
                    <a:p>
                      <a:pPr algn="ctr">
                        <a:spcAft>
                          <a:spcPts val="0"/>
                        </a:spcAft>
                      </a:pPr>
                      <a:r>
                        <a:rPr lang="zh-CN" sz="1800" b="0" kern="0" dirty="0">
                          <a:effectLst/>
                        </a:rPr>
                        <a:t>《中共中央关于制定国民经济和社会发展第十一五规划的建议》</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2005-10-11</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16463">
                <a:tc>
                  <a:txBody>
                    <a:bodyPr/>
                    <a:lstStyle/>
                    <a:p>
                      <a:pPr algn="ctr">
                        <a:spcAft>
                          <a:spcPts val="0"/>
                        </a:spcAft>
                      </a:pPr>
                      <a:r>
                        <a:rPr lang="zh-CN" sz="1800" b="0" kern="0" dirty="0">
                          <a:effectLst/>
                        </a:rPr>
                        <a:t>《国务院关于落实科学发展观加强环境保护的决定》</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2005-12-3</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16463">
                <a:tc>
                  <a:txBody>
                    <a:bodyPr/>
                    <a:lstStyle/>
                    <a:p>
                      <a:pPr algn="ctr">
                        <a:spcAft>
                          <a:spcPts val="0"/>
                        </a:spcAft>
                      </a:pPr>
                      <a:r>
                        <a:rPr lang="zh-CN" sz="1800" b="0" kern="100" dirty="0">
                          <a:effectLst/>
                        </a:rPr>
                        <a:t>《国务院关于加强节能工作的决定》</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2006-8-6</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95807">
                <a:tc>
                  <a:txBody>
                    <a:bodyPr/>
                    <a:lstStyle/>
                    <a:p>
                      <a:pPr algn="ctr">
                        <a:spcAft>
                          <a:spcPts val="0"/>
                        </a:spcAft>
                      </a:pPr>
                      <a:r>
                        <a:rPr lang="zh-CN" sz="1800" b="0" kern="100" dirty="0">
                          <a:effectLst/>
                        </a:rPr>
                        <a:t>《关于环境标志产品政府采购实施的意见》</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2006-10-24</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16463">
                <a:tc>
                  <a:txBody>
                    <a:bodyPr/>
                    <a:lstStyle/>
                    <a:p>
                      <a:pPr algn="ctr">
                        <a:spcAft>
                          <a:spcPts val="0"/>
                        </a:spcAft>
                      </a:pPr>
                      <a:r>
                        <a:rPr lang="zh-CN" sz="1800" b="0" kern="0">
                          <a:effectLst/>
                        </a:rPr>
                        <a:t>《环境信息公开办法（试行）》</a:t>
                      </a:r>
                      <a:endParaRPr lang="zh-CN" sz="1800" b="0" kern="10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a:effectLst/>
                          <a:latin typeface="Times New Roman" pitchFamily="18" charset="0"/>
                          <a:cs typeface="Times New Roman" pitchFamily="18" charset="0"/>
                        </a:rPr>
                        <a:t>2007-2-8</a:t>
                      </a:r>
                      <a:endParaRPr lang="zh-CN" sz="1800" b="0" kern="100">
                        <a:effectLst/>
                        <a:latin typeface="Times New Roman" pitchFamily="18" charset="0"/>
                        <a:ea typeface="黑体" pitchFamily="49" charset="-122"/>
                        <a:cs typeface="Times New Roman" pitchFamily="18" charset="0"/>
                      </a:endParaRPr>
                    </a:p>
                  </a:txBody>
                  <a:tcPr marL="46839" marR="46839" marT="0" marB="0" anchor="ctr"/>
                </a:tc>
              </a:tr>
              <a:tr h="216463">
                <a:tc>
                  <a:txBody>
                    <a:bodyPr/>
                    <a:lstStyle/>
                    <a:p>
                      <a:pPr algn="ctr">
                        <a:spcAft>
                          <a:spcPts val="0"/>
                        </a:spcAft>
                      </a:pPr>
                      <a:r>
                        <a:rPr lang="zh-CN" sz="1800" b="0" kern="100" dirty="0">
                          <a:effectLst/>
                        </a:rPr>
                        <a:t>《国务院关于印发节能减排综合性工作方案的通知》</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2007-6-3</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303048">
                <a:tc>
                  <a:txBody>
                    <a:bodyPr/>
                    <a:lstStyle/>
                    <a:p>
                      <a:pPr algn="ctr">
                        <a:spcAft>
                          <a:spcPts val="0"/>
                        </a:spcAft>
                      </a:pPr>
                      <a:r>
                        <a:rPr lang="zh-CN" sz="1800" b="0" kern="100">
                          <a:effectLst/>
                        </a:rPr>
                        <a:t>《国务院办公厅关于建立政府强制采购节能产品制度的通知》</a:t>
                      </a:r>
                      <a:endParaRPr lang="zh-CN" sz="1800" b="0" kern="10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2007-7-30</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16463">
                <a:tc>
                  <a:txBody>
                    <a:bodyPr/>
                    <a:lstStyle/>
                    <a:p>
                      <a:pPr algn="ctr">
                        <a:spcAft>
                          <a:spcPts val="0"/>
                        </a:spcAft>
                      </a:pPr>
                      <a:r>
                        <a:rPr lang="zh-CN" sz="1800" b="0" kern="0" dirty="0">
                          <a:effectLst/>
                        </a:rPr>
                        <a:t>《国务院关于进一步加强节油节电工作的通知》</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a:effectLst/>
                          <a:latin typeface="Times New Roman" pitchFamily="18" charset="0"/>
                          <a:cs typeface="Times New Roman" pitchFamily="18" charset="0"/>
                        </a:rPr>
                        <a:t>2008-8-1</a:t>
                      </a:r>
                      <a:endParaRPr lang="zh-CN" sz="1800" b="0" kern="100">
                        <a:effectLst/>
                        <a:latin typeface="Times New Roman" pitchFamily="18" charset="0"/>
                        <a:ea typeface="黑体" pitchFamily="49" charset="-122"/>
                        <a:cs typeface="Times New Roman" pitchFamily="18" charset="0"/>
                      </a:endParaRPr>
                    </a:p>
                  </a:txBody>
                  <a:tcPr marL="46839" marR="46839" marT="0" marB="0" anchor="ctr"/>
                </a:tc>
              </a:tr>
              <a:tr h="216463">
                <a:tc>
                  <a:txBody>
                    <a:bodyPr/>
                    <a:lstStyle/>
                    <a:p>
                      <a:pPr algn="ctr">
                        <a:spcAft>
                          <a:spcPts val="0"/>
                        </a:spcAft>
                      </a:pPr>
                      <a:r>
                        <a:rPr lang="zh-CN" sz="1800" b="0" kern="0">
                          <a:effectLst/>
                        </a:rPr>
                        <a:t>《国务院办公厅关于进一步加强政府采购管理工作的意见》</a:t>
                      </a:r>
                      <a:endParaRPr lang="zh-CN" sz="1800" b="0" kern="10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2009-4-10</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16463">
                <a:tc>
                  <a:txBody>
                    <a:bodyPr/>
                    <a:lstStyle/>
                    <a:p>
                      <a:pPr algn="ctr">
                        <a:spcAft>
                          <a:spcPts val="0"/>
                        </a:spcAft>
                      </a:pPr>
                      <a:r>
                        <a:rPr lang="zh-CN" sz="1800" b="0" kern="100" dirty="0">
                          <a:effectLst/>
                        </a:rPr>
                        <a:t>《关于进一步加强中小企业节能减排工作的指导意见》</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2010-4-14</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303048">
                <a:tc>
                  <a:txBody>
                    <a:bodyPr/>
                    <a:lstStyle/>
                    <a:p>
                      <a:pPr algn="ctr">
                        <a:spcAft>
                          <a:spcPts val="0"/>
                        </a:spcAft>
                      </a:pPr>
                      <a:r>
                        <a:rPr lang="zh-CN" sz="1700" b="0" kern="0" dirty="0">
                          <a:effectLst/>
                        </a:rPr>
                        <a:t>《国务院关于进一步加大工作力度确保实现</a:t>
                      </a:r>
                      <a:r>
                        <a:rPr lang="en-US" sz="1700" b="0" kern="0" dirty="0">
                          <a:effectLst/>
                        </a:rPr>
                        <a:t>“</a:t>
                      </a:r>
                      <a:r>
                        <a:rPr lang="zh-CN" sz="1700" b="0" kern="0" dirty="0">
                          <a:effectLst/>
                        </a:rPr>
                        <a:t>十一五</a:t>
                      </a:r>
                      <a:r>
                        <a:rPr lang="en-US" sz="1700" b="0" kern="0" dirty="0">
                          <a:effectLst/>
                        </a:rPr>
                        <a:t>”</a:t>
                      </a:r>
                      <a:r>
                        <a:rPr lang="zh-CN" sz="1700" b="0" kern="0" dirty="0">
                          <a:effectLst/>
                        </a:rPr>
                        <a:t>节能减排目标的通知》</a:t>
                      </a:r>
                      <a:endParaRPr lang="zh-CN" sz="17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2010-5-4</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303048">
                <a:tc>
                  <a:txBody>
                    <a:bodyPr/>
                    <a:lstStyle/>
                    <a:p>
                      <a:pPr algn="ctr">
                        <a:spcAft>
                          <a:spcPts val="0"/>
                        </a:spcAft>
                      </a:pPr>
                      <a:r>
                        <a:rPr lang="zh-CN" sz="1800" b="0" kern="0" dirty="0">
                          <a:effectLst/>
                        </a:rPr>
                        <a:t>《中共中央关于制定国民经济和社会发展第十二个五年规划的建议》</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2010-10-18</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00829">
                <a:tc>
                  <a:txBody>
                    <a:bodyPr/>
                    <a:lstStyle/>
                    <a:p>
                      <a:pPr algn="ctr">
                        <a:spcAft>
                          <a:spcPts val="0"/>
                        </a:spcAft>
                      </a:pPr>
                      <a:r>
                        <a:rPr lang="zh-CN" sz="1800" b="0" kern="0">
                          <a:effectLst/>
                        </a:rPr>
                        <a:t>《</a:t>
                      </a:r>
                      <a:r>
                        <a:rPr lang="en-US" sz="1800" b="0" kern="0">
                          <a:effectLst/>
                        </a:rPr>
                        <a:t>2011</a:t>
                      </a:r>
                      <a:r>
                        <a:rPr lang="zh-CN" sz="1800" b="0" kern="0">
                          <a:effectLst/>
                        </a:rPr>
                        <a:t>年政府采购工作要点》</a:t>
                      </a:r>
                      <a:endParaRPr lang="zh-CN" sz="1800" b="0" kern="10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2011-2-16</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r h="200829">
                <a:tc>
                  <a:txBody>
                    <a:bodyPr/>
                    <a:lstStyle/>
                    <a:p>
                      <a:pPr algn="ctr">
                        <a:spcAft>
                          <a:spcPts val="0"/>
                        </a:spcAft>
                      </a:pPr>
                      <a:r>
                        <a:rPr lang="zh-CN" sz="1800" b="0" kern="0">
                          <a:effectLst/>
                        </a:rPr>
                        <a:t>《国民经济和社会发展第十二个五年规划纲要》</a:t>
                      </a:r>
                      <a:endParaRPr lang="zh-CN" sz="1800" b="0" kern="100">
                        <a:effectLst/>
                        <a:latin typeface="Times New Roman" pitchFamily="18" charset="0"/>
                        <a:ea typeface="黑体" pitchFamily="49" charset="-122"/>
                        <a:cs typeface="Times New Roman" pitchFamily="18" charset="0"/>
                      </a:endParaRPr>
                    </a:p>
                  </a:txBody>
                  <a:tcPr marL="46839" marR="46839" marT="0" marB="0" anchor="ctr"/>
                </a:tc>
                <a:tc>
                  <a:txBody>
                    <a:bodyPr/>
                    <a:lstStyle/>
                    <a:p>
                      <a:pPr algn="ctr">
                        <a:spcAft>
                          <a:spcPts val="0"/>
                        </a:spcAft>
                      </a:pPr>
                      <a:r>
                        <a:rPr lang="en-US" sz="1800" b="0" kern="100" dirty="0">
                          <a:effectLst/>
                          <a:latin typeface="Times New Roman" pitchFamily="18" charset="0"/>
                          <a:cs typeface="Times New Roman" pitchFamily="18" charset="0"/>
                        </a:rPr>
                        <a:t>2011-3-16</a:t>
                      </a:r>
                      <a:endParaRPr lang="zh-CN" sz="1800" b="0" kern="100" dirty="0">
                        <a:effectLst/>
                        <a:latin typeface="Times New Roman" pitchFamily="18" charset="0"/>
                        <a:ea typeface="黑体" pitchFamily="49" charset="-122"/>
                        <a:cs typeface="Times New Roman" pitchFamily="18" charset="0"/>
                      </a:endParaRPr>
                    </a:p>
                  </a:txBody>
                  <a:tcPr marL="46839" marR="46839" marT="0" marB="0" anchor="ctr"/>
                </a:tc>
              </a:tr>
            </a:tbl>
          </a:graphicData>
        </a:graphic>
      </p:graphicFrame>
    </p:spTree>
    <p:extLst>
      <p:ext uri="{BB962C8B-B14F-4D97-AF65-F5344CB8AC3E}">
        <p14:creationId xmlns:p14="http://schemas.microsoft.com/office/powerpoint/2010/main" val="106552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b="1" dirty="0">
              <a:solidFill>
                <a:schemeClr val="bg2"/>
              </a:solidFill>
              <a:latin typeface="黑体" pitchFamily="49" charset="-122"/>
              <a:ea typeface="黑体" pitchFamily="49" charset="-122"/>
            </a:endParaRPr>
          </a:p>
        </p:txBody>
      </p:sp>
      <p:sp>
        <p:nvSpPr>
          <p:cNvPr id="3" name="内容占位符 2"/>
          <p:cNvSpPr>
            <a:spLocks noGrp="1"/>
          </p:cNvSpPr>
          <p:nvPr>
            <p:ph idx="1"/>
          </p:nvPr>
        </p:nvSpPr>
        <p:spPr>
          <a:xfrm>
            <a:off x="1009442" y="1807361"/>
            <a:ext cx="7595006" cy="4645975"/>
          </a:xfrm>
        </p:spPr>
        <p:txBody>
          <a:bodyPr anchor="t">
            <a:normAutofit lnSpcReduction="10000"/>
          </a:bodyPr>
          <a:lstStyle/>
          <a:p>
            <a:pPr marL="0" lvl="0" indent="0">
              <a:buNone/>
            </a:pPr>
            <a:r>
              <a:rPr lang="zh-CN" altLang="zh-CN" sz="2800" b="1" dirty="0">
                <a:solidFill>
                  <a:srgbClr val="FF6600"/>
                </a:solidFill>
              </a:rPr>
              <a:t>法律政策</a:t>
            </a:r>
            <a:r>
              <a:rPr lang="en-US" altLang="zh-CN" sz="2800" b="1" dirty="0">
                <a:solidFill>
                  <a:srgbClr val="FF6600"/>
                </a:solidFill>
              </a:rPr>
              <a:t>--</a:t>
            </a:r>
            <a:r>
              <a:rPr lang="zh-CN" altLang="en-US" sz="2400" b="1" dirty="0">
                <a:solidFill>
                  <a:srgbClr val="FF6600"/>
                </a:solidFill>
              </a:rPr>
              <a:t>政策规定分析</a:t>
            </a:r>
            <a:endParaRPr lang="en-US" altLang="zh-CN" sz="2400" b="1" dirty="0">
              <a:solidFill>
                <a:srgbClr val="FF6600"/>
              </a:solidFill>
            </a:endParaRPr>
          </a:p>
          <a:p>
            <a:pPr marL="0" indent="0">
              <a:buNone/>
            </a:pPr>
            <a:r>
              <a:rPr lang="en-US" altLang="zh-CN" sz="2200" dirty="0">
                <a:solidFill>
                  <a:schemeClr val="bg2"/>
                </a:solidFill>
                <a:latin typeface="黑体" pitchFamily="49" charset="-122"/>
                <a:ea typeface="黑体" pitchFamily="49" charset="-122"/>
              </a:rPr>
              <a:t> </a:t>
            </a:r>
            <a:r>
              <a:rPr lang="en-US" altLang="zh-CN" sz="2200" dirty="0" smtClean="0">
                <a:solidFill>
                  <a:schemeClr val="bg2"/>
                </a:solidFill>
                <a:latin typeface="黑体" pitchFamily="49" charset="-122"/>
                <a:ea typeface="黑体" pitchFamily="49" charset="-122"/>
              </a:rPr>
              <a:t>   2011</a:t>
            </a:r>
            <a:r>
              <a:rPr lang="zh-CN" altLang="zh-CN" sz="2200" dirty="0">
                <a:solidFill>
                  <a:schemeClr val="bg2"/>
                </a:solidFill>
                <a:latin typeface="黑体" pitchFamily="49" charset="-122"/>
                <a:ea typeface="黑体" pitchFamily="49" charset="-122"/>
              </a:rPr>
              <a:t>年是中国第十二个五年计划的开端，在</a:t>
            </a:r>
            <a:r>
              <a:rPr lang="en-US" altLang="zh-CN" sz="2200" dirty="0">
                <a:solidFill>
                  <a:schemeClr val="bg2"/>
                </a:solidFill>
                <a:latin typeface="黑体" pitchFamily="49" charset="-122"/>
                <a:ea typeface="黑体" pitchFamily="49" charset="-122"/>
              </a:rPr>
              <a:t>“</a:t>
            </a:r>
            <a:r>
              <a:rPr lang="zh-CN" altLang="zh-CN" sz="2200" dirty="0">
                <a:solidFill>
                  <a:schemeClr val="bg2"/>
                </a:solidFill>
                <a:latin typeface="黑体" pitchFamily="49" charset="-122"/>
                <a:ea typeface="黑体" pitchFamily="49" charset="-122"/>
              </a:rPr>
              <a:t>十二五</a:t>
            </a:r>
            <a:r>
              <a:rPr lang="en-US" altLang="zh-CN" sz="2200" dirty="0">
                <a:solidFill>
                  <a:schemeClr val="bg2"/>
                </a:solidFill>
                <a:latin typeface="黑体" pitchFamily="49" charset="-122"/>
                <a:ea typeface="黑体" pitchFamily="49" charset="-122"/>
              </a:rPr>
              <a:t>”</a:t>
            </a:r>
            <a:r>
              <a:rPr lang="zh-CN" altLang="zh-CN" sz="2200" dirty="0">
                <a:solidFill>
                  <a:schemeClr val="bg2"/>
                </a:solidFill>
                <a:latin typeface="黑体" pitchFamily="49" charset="-122"/>
                <a:ea typeface="黑体" pitchFamily="49" charset="-122"/>
              </a:rPr>
              <a:t>规划中政府绿色采购成为促进可持续发展，构建资源节约型和环境友好型社会的重要手段之一。</a:t>
            </a:r>
            <a:r>
              <a:rPr lang="en-US" altLang="zh-CN" sz="2200" dirty="0">
                <a:solidFill>
                  <a:schemeClr val="bg2"/>
                </a:solidFill>
                <a:latin typeface="黑体" pitchFamily="49" charset="-122"/>
                <a:ea typeface="黑体" pitchFamily="49" charset="-122"/>
              </a:rPr>
              <a:t>“</a:t>
            </a:r>
            <a:r>
              <a:rPr lang="zh-CN" altLang="zh-CN" sz="2200" dirty="0">
                <a:solidFill>
                  <a:schemeClr val="bg2"/>
                </a:solidFill>
                <a:latin typeface="黑体" pitchFamily="49" charset="-122"/>
                <a:ea typeface="黑体" pitchFamily="49" charset="-122"/>
              </a:rPr>
              <a:t>十二五</a:t>
            </a:r>
            <a:r>
              <a:rPr lang="en-US" altLang="zh-CN" sz="2200" dirty="0">
                <a:solidFill>
                  <a:schemeClr val="bg2"/>
                </a:solidFill>
                <a:latin typeface="黑体" pitchFamily="49" charset="-122"/>
                <a:ea typeface="黑体" pitchFamily="49" charset="-122"/>
              </a:rPr>
              <a:t>”</a:t>
            </a:r>
            <a:r>
              <a:rPr lang="zh-CN" altLang="zh-CN" sz="2200" dirty="0">
                <a:solidFill>
                  <a:schemeClr val="bg2"/>
                </a:solidFill>
                <a:latin typeface="黑体" pitchFamily="49" charset="-122"/>
                <a:ea typeface="黑体" pitchFamily="49" charset="-122"/>
              </a:rPr>
              <a:t>的五年是改变我国消费模式，调成产业结构推动绿色发展最重要的五年，也是我国政府可持续采购发展成熟最重要的五年</a:t>
            </a:r>
            <a:r>
              <a:rPr lang="zh-CN" altLang="zh-CN" sz="2200" dirty="0" smtClean="0">
                <a:solidFill>
                  <a:schemeClr val="bg2"/>
                </a:solidFill>
                <a:latin typeface="黑体" pitchFamily="49" charset="-122"/>
                <a:ea typeface="黑体" pitchFamily="49" charset="-122"/>
              </a:rPr>
              <a:t>。</a:t>
            </a:r>
            <a:endParaRPr lang="zh-CN" altLang="zh-CN" sz="2200" b="1" dirty="0">
              <a:solidFill>
                <a:schemeClr val="bg2"/>
              </a:solidFill>
              <a:latin typeface="黑体" pitchFamily="49" charset="-122"/>
              <a:ea typeface="黑体" pitchFamily="49" charset="-122"/>
            </a:endParaRPr>
          </a:p>
          <a:p>
            <a:pPr marL="0" indent="0">
              <a:buNone/>
            </a:pPr>
            <a:r>
              <a:rPr lang="en-US" altLang="zh-CN" sz="2200" dirty="0" smtClean="0">
                <a:solidFill>
                  <a:schemeClr val="bg2"/>
                </a:solidFill>
                <a:latin typeface="黑体" pitchFamily="49" charset="-122"/>
                <a:ea typeface="黑体" pitchFamily="49" charset="-122"/>
              </a:rPr>
              <a:t>    </a:t>
            </a:r>
            <a:r>
              <a:rPr lang="zh-CN" altLang="zh-CN" sz="2200" dirty="0" smtClean="0">
                <a:solidFill>
                  <a:schemeClr val="bg2"/>
                </a:solidFill>
                <a:latin typeface="黑体" pitchFamily="49" charset="-122"/>
                <a:ea typeface="黑体" pitchFamily="49" charset="-122"/>
              </a:rPr>
              <a:t>在</a:t>
            </a:r>
            <a:r>
              <a:rPr lang="zh-CN" altLang="zh-CN" sz="2200" dirty="0">
                <a:solidFill>
                  <a:schemeClr val="bg2"/>
                </a:solidFill>
                <a:latin typeface="黑体" pitchFamily="49" charset="-122"/>
                <a:ea typeface="黑体" pitchFamily="49" charset="-122"/>
              </a:rPr>
              <a:t>财政部《</a:t>
            </a:r>
            <a:r>
              <a:rPr lang="en-US" altLang="zh-CN" sz="2200" dirty="0">
                <a:solidFill>
                  <a:schemeClr val="bg2"/>
                </a:solidFill>
                <a:latin typeface="黑体" pitchFamily="49" charset="-122"/>
                <a:ea typeface="黑体" pitchFamily="49" charset="-122"/>
              </a:rPr>
              <a:t>2011</a:t>
            </a:r>
            <a:r>
              <a:rPr lang="zh-CN" altLang="zh-CN" sz="2200" dirty="0">
                <a:solidFill>
                  <a:schemeClr val="bg2"/>
                </a:solidFill>
                <a:latin typeface="黑体" pitchFamily="49" charset="-122"/>
                <a:ea typeface="黑体" pitchFamily="49" charset="-122"/>
              </a:rPr>
              <a:t>年政府采购工作要点》中也指出围绕财政“十二五”发展改革目标，要继续做好政府采购支持节能环保。</a:t>
            </a:r>
            <a:r>
              <a:rPr lang="en-US" altLang="zh-CN" sz="2200" dirty="0">
                <a:solidFill>
                  <a:schemeClr val="bg2"/>
                </a:solidFill>
                <a:latin typeface="黑体" pitchFamily="49" charset="-122"/>
                <a:ea typeface="黑体" pitchFamily="49" charset="-122"/>
              </a:rPr>
              <a:t>2011</a:t>
            </a:r>
            <a:r>
              <a:rPr lang="zh-CN" altLang="zh-CN" sz="2200" dirty="0">
                <a:solidFill>
                  <a:schemeClr val="bg2"/>
                </a:solidFill>
                <a:latin typeface="黑体" pitchFamily="49" charset="-122"/>
                <a:ea typeface="黑体" pitchFamily="49" charset="-122"/>
              </a:rPr>
              <a:t>年</a:t>
            </a:r>
            <a:r>
              <a:rPr lang="en-US" altLang="zh-CN" sz="2200" dirty="0">
                <a:solidFill>
                  <a:schemeClr val="bg2"/>
                </a:solidFill>
                <a:latin typeface="黑体" pitchFamily="49" charset="-122"/>
                <a:ea typeface="黑体" pitchFamily="49" charset="-122"/>
              </a:rPr>
              <a:t>3</a:t>
            </a:r>
            <a:r>
              <a:rPr lang="zh-CN" altLang="zh-CN" sz="2200" dirty="0">
                <a:solidFill>
                  <a:schemeClr val="bg2"/>
                </a:solidFill>
                <a:latin typeface="黑体" pitchFamily="49" charset="-122"/>
                <a:ea typeface="黑体" pitchFamily="49" charset="-122"/>
              </a:rPr>
              <a:t>月</a:t>
            </a:r>
            <a:r>
              <a:rPr lang="en-US" altLang="zh-CN" sz="2200" dirty="0">
                <a:solidFill>
                  <a:schemeClr val="bg2"/>
                </a:solidFill>
                <a:latin typeface="黑体" pitchFamily="49" charset="-122"/>
                <a:ea typeface="黑体" pitchFamily="49" charset="-122"/>
              </a:rPr>
              <a:t>16</a:t>
            </a:r>
            <a:r>
              <a:rPr lang="zh-CN" altLang="zh-CN" sz="2200" dirty="0">
                <a:solidFill>
                  <a:schemeClr val="bg2"/>
                </a:solidFill>
                <a:latin typeface="黑体" pitchFamily="49" charset="-122"/>
                <a:ea typeface="黑体" pitchFamily="49" charset="-122"/>
              </a:rPr>
              <a:t>日发布的《国民经济和社会发展第十二个五年规划纲要》中，明确提出将推行政府绿色采购，首次明确将政府绿色采购列入国家中长期发展规划中</a:t>
            </a:r>
            <a:r>
              <a:rPr lang="zh-CN" altLang="zh-CN" sz="2200" dirty="0" smtClean="0">
                <a:solidFill>
                  <a:schemeClr val="bg2"/>
                </a:solidFill>
                <a:latin typeface="黑体" pitchFamily="49" charset="-122"/>
                <a:ea typeface="黑体" pitchFamily="49" charset="-122"/>
              </a:rPr>
              <a:t>。</a:t>
            </a:r>
            <a:endParaRPr lang="en-US" altLang="zh-CN" sz="2200" dirty="0" smtClean="0">
              <a:solidFill>
                <a:schemeClr val="bg2"/>
              </a:solidFill>
              <a:latin typeface="黑体" pitchFamily="49" charset="-122"/>
              <a:ea typeface="黑体" pitchFamily="49" charset="-122"/>
            </a:endParaRPr>
          </a:p>
          <a:p>
            <a:pPr marL="0" indent="0">
              <a:buNone/>
            </a:pPr>
            <a:r>
              <a:rPr lang="en-US" altLang="zh-CN" sz="2200" dirty="0" smtClean="0">
                <a:solidFill>
                  <a:schemeClr val="bg2"/>
                </a:solidFill>
                <a:latin typeface="黑体" pitchFamily="49" charset="-122"/>
                <a:ea typeface="黑体" pitchFamily="49" charset="-122"/>
              </a:rPr>
              <a:t>    </a:t>
            </a:r>
            <a:r>
              <a:rPr lang="zh-CN" altLang="zh-CN" sz="2200" dirty="0" smtClean="0">
                <a:solidFill>
                  <a:schemeClr val="bg2"/>
                </a:solidFill>
                <a:latin typeface="黑体" pitchFamily="49" charset="-122"/>
                <a:ea typeface="黑体" pitchFamily="49" charset="-122"/>
              </a:rPr>
              <a:t>这些</a:t>
            </a:r>
            <a:r>
              <a:rPr lang="zh-CN" altLang="zh-CN" sz="2200" dirty="0">
                <a:solidFill>
                  <a:schemeClr val="bg2"/>
                </a:solidFill>
                <a:latin typeface="黑体" pitchFamily="49" charset="-122"/>
                <a:ea typeface="黑体" pitchFamily="49" charset="-122"/>
              </a:rPr>
              <a:t>政策为可持续政府采购进一步完善提供了良好的发展空间。</a:t>
            </a:r>
            <a:endParaRPr lang="zh-CN" altLang="en-US" sz="2200"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067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p:txBody>
          <a:bodyPr anchor="t">
            <a:normAutofit/>
          </a:bodyPr>
          <a:lstStyle/>
          <a:p>
            <a:pPr marL="0" indent="0">
              <a:buNone/>
            </a:pPr>
            <a:r>
              <a:rPr lang="zh-CN" altLang="zh-CN" sz="2800" b="1" dirty="0">
                <a:solidFill>
                  <a:srgbClr val="FF6600"/>
                </a:solidFill>
              </a:rPr>
              <a:t>法律政策</a:t>
            </a:r>
            <a:r>
              <a:rPr lang="en-US" altLang="zh-CN" sz="2800" b="1" dirty="0">
                <a:solidFill>
                  <a:srgbClr val="FF6600"/>
                </a:solidFill>
              </a:rPr>
              <a:t>--</a:t>
            </a:r>
            <a:r>
              <a:rPr lang="zh-CN" altLang="en-US" sz="2400" b="1" dirty="0">
                <a:solidFill>
                  <a:srgbClr val="FF6600"/>
                </a:solidFill>
              </a:rPr>
              <a:t>法律政策完善</a:t>
            </a:r>
            <a:endParaRPr lang="en-US" altLang="zh-CN" sz="2400" b="1" dirty="0">
              <a:solidFill>
                <a:srgbClr val="FF6600"/>
              </a:solidFill>
            </a:endParaRPr>
          </a:p>
          <a:p>
            <a:pPr marL="0" indent="0">
              <a:buNone/>
            </a:pPr>
            <a:r>
              <a:rPr lang="zh-CN" altLang="zh-CN" sz="2400" b="1" dirty="0">
                <a:solidFill>
                  <a:schemeClr val="bg2"/>
                </a:solidFill>
              </a:rPr>
              <a:t>（</a:t>
            </a:r>
            <a:r>
              <a:rPr lang="en-US" altLang="zh-CN" sz="2400" b="1" dirty="0">
                <a:solidFill>
                  <a:schemeClr val="bg2"/>
                </a:solidFill>
              </a:rPr>
              <a:t>1</a:t>
            </a:r>
            <a:r>
              <a:rPr lang="zh-CN" altLang="zh-CN" sz="2400" b="1" dirty="0">
                <a:solidFill>
                  <a:schemeClr val="bg2"/>
                </a:solidFill>
              </a:rPr>
              <a:t>）完善相关</a:t>
            </a:r>
            <a:r>
              <a:rPr lang="zh-CN" altLang="zh-CN" sz="2400" b="1" dirty="0" smtClean="0">
                <a:solidFill>
                  <a:schemeClr val="bg2"/>
                </a:solidFill>
              </a:rPr>
              <a:t>法律</a:t>
            </a:r>
            <a:endParaRPr lang="en-US" altLang="zh-CN" sz="2400" b="1" dirty="0" smtClean="0">
              <a:solidFill>
                <a:schemeClr val="bg2"/>
              </a:solidFill>
            </a:endParaRPr>
          </a:p>
          <a:p>
            <a:pPr marL="0" indent="0">
              <a:buNone/>
            </a:pPr>
            <a:r>
              <a:rPr lang="en-US" altLang="zh-CN" sz="2400" dirty="0" smtClean="0">
                <a:solidFill>
                  <a:schemeClr val="bg2"/>
                </a:solidFill>
                <a:latin typeface="黑体" pitchFamily="49" charset="-122"/>
                <a:ea typeface="黑体" pitchFamily="49" charset="-122"/>
              </a:rPr>
              <a:t>    </a:t>
            </a:r>
            <a:r>
              <a:rPr lang="zh-CN" altLang="zh-CN" sz="2400" dirty="0" smtClean="0">
                <a:solidFill>
                  <a:schemeClr val="bg2"/>
                </a:solidFill>
                <a:latin typeface="黑体" pitchFamily="49" charset="-122"/>
                <a:ea typeface="黑体" pitchFamily="49" charset="-122"/>
              </a:rPr>
              <a:t>在</a:t>
            </a:r>
            <a:r>
              <a:rPr lang="zh-CN" altLang="zh-CN" sz="2400" dirty="0">
                <a:solidFill>
                  <a:schemeClr val="bg2"/>
                </a:solidFill>
                <a:latin typeface="黑体" pitchFamily="49" charset="-122"/>
                <a:ea typeface="黑体" pitchFamily="49" charset="-122"/>
              </a:rPr>
              <a:t>现有《政府采购法》的基础上添加对政府绿色采购的条款，或制定《政府绿色采购法》可以规范我国政府绿色采购的含义和范围，确定政府绿色采购的主体、责任，统一和协调政府绿色采购程序，明确采购利益相关者的权利和义务，规定并突出合同中的绿色条款和绿色标准的使用，使采购各方的行为都能得到政府绿色采购法的法律保障和约束。</a:t>
            </a:r>
            <a:endParaRPr lang="zh-CN" altLang="zh-CN" sz="2400" b="1" dirty="0">
              <a:solidFill>
                <a:schemeClr val="bg2"/>
              </a:solidFill>
              <a:latin typeface="黑体" pitchFamily="49" charset="-122"/>
              <a:ea typeface="黑体" pitchFamily="49" charset="-122"/>
            </a:endParaRPr>
          </a:p>
          <a:p>
            <a:pPr marL="0" indent="0">
              <a:buNone/>
            </a:pPr>
            <a:endParaRPr lang="zh-CN" altLang="zh-CN" sz="24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643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p:txBody>
          <a:bodyPr anchor="t">
            <a:normAutofit/>
          </a:bodyPr>
          <a:lstStyle/>
          <a:p>
            <a:pPr marL="0" indent="0">
              <a:buNone/>
            </a:pPr>
            <a:r>
              <a:rPr lang="zh-CN" altLang="zh-CN" sz="2800" b="1" dirty="0">
                <a:solidFill>
                  <a:srgbClr val="FF6600"/>
                </a:solidFill>
              </a:rPr>
              <a:t>法律政策</a:t>
            </a:r>
            <a:r>
              <a:rPr lang="en-US" altLang="zh-CN" sz="2800" b="1" dirty="0">
                <a:solidFill>
                  <a:srgbClr val="FF6600"/>
                </a:solidFill>
              </a:rPr>
              <a:t>--</a:t>
            </a:r>
            <a:r>
              <a:rPr lang="zh-CN" altLang="en-US" sz="2400" b="1" dirty="0">
                <a:solidFill>
                  <a:srgbClr val="FF6600"/>
                </a:solidFill>
              </a:rPr>
              <a:t>法律政策</a:t>
            </a:r>
            <a:r>
              <a:rPr lang="zh-CN" altLang="en-US" sz="2400" b="1" dirty="0" smtClean="0">
                <a:solidFill>
                  <a:srgbClr val="FF6600"/>
                </a:solidFill>
              </a:rPr>
              <a:t>完善</a:t>
            </a:r>
            <a:endParaRPr lang="en-US" altLang="zh-CN" sz="2400" b="1" dirty="0">
              <a:solidFill>
                <a:srgbClr val="FF6600"/>
              </a:solidFill>
            </a:endParaRPr>
          </a:p>
          <a:p>
            <a:pPr marL="0" indent="0">
              <a:buNone/>
            </a:pPr>
            <a:r>
              <a:rPr lang="zh-CN" altLang="zh-CN" sz="2400" b="1" dirty="0" smtClean="0">
                <a:solidFill>
                  <a:schemeClr val="bg2"/>
                </a:solidFill>
              </a:rPr>
              <a:t>（</a:t>
            </a:r>
            <a:r>
              <a:rPr lang="en-US" altLang="zh-CN" sz="2400" b="1" dirty="0">
                <a:solidFill>
                  <a:schemeClr val="bg2"/>
                </a:solidFill>
              </a:rPr>
              <a:t>2</a:t>
            </a:r>
            <a:r>
              <a:rPr lang="zh-CN" altLang="zh-CN" sz="2400" b="1" dirty="0">
                <a:solidFill>
                  <a:schemeClr val="bg2"/>
                </a:solidFill>
              </a:rPr>
              <a:t>）增强政策</a:t>
            </a:r>
            <a:r>
              <a:rPr lang="zh-CN" altLang="zh-CN" sz="2400" b="1" dirty="0" smtClean="0">
                <a:solidFill>
                  <a:schemeClr val="bg2"/>
                </a:solidFill>
              </a:rPr>
              <a:t>功能</a:t>
            </a:r>
            <a:endParaRPr lang="en-US" altLang="zh-CN" sz="2400" b="1" dirty="0" smtClean="0">
              <a:solidFill>
                <a:schemeClr val="bg2"/>
              </a:solidFill>
            </a:endParaRPr>
          </a:p>
          <a:p>
            <a:pPr marL="0" indent="0">
              <a:buNone/>
            </a:pPr>
            <a:endParaRPr lang="zh-CN" altLang="zh-CN" sz="24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p:cNvSpPr>
            <a:spLocks noChangeArrowheads="1"/>
          </p:cNvSpPr>
          <p:nvPr/>
        </p:nvSpPr>
        <p:spPr bwMode="invGray">
          <a:xfrm rot="16200000">
            <a:off x="2345015" y="1581744"/>
            <a:ext cx="3446097" cy="6243386"/>
          </a:xfrm>
          <a:prstGeom prst="rightArrow">
            <a:avLst>
              <a:gd name="adj1" fmla="val 79306"/>
              <a:gd name="adj2" fmla="val 24712"/>
            </a:avLst>
          </a:prstGeom>
          <a:gradFill rotWithShape="1">
            <a:gsLst>
              <a:gs pos="0">
                <a:srgbClr val="062765"/>
              </a:gs>
              <a:gs pos="100000">
                <a:srgbClr val="6C8ED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2" name="组合 11"/>
          <p:cNvGrpSpPr/>
          <p:nvPr/>
        </p:nvGrpSpPr>
        <p:grpSpPr>
          <a:xfrm>
            <a:off x="1750436" y="3933056"/>
            <a:ext cx="4608352" cy="2163930"/>
            <a:chOff x="1534332" y="3032266"/>
            <a:chExt cx="4608352" cy="2163930"/>
          </a:xfrm>
        </p:grpSpPr>
        <p:sp>
          <p:nvSpPr>
            <p:cNvPr id="7" name="AutoShape 4"/>
            <p:cNvSpPr>
              <a:spLocks noChangeArrowheads="1"/>
            </p:cNvSpPr>
            <p:nvPr/>
          </p:nvSpPr>
          <p:spPr bwMode="blackWhite">
            <a:xfrm>
              <a:off x="1534332" y="3036196"/>
              <a:ext cx="720000" cy="21600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r>
                <a:rPr lang="zh-CN" altLang="en-US" sz="2400" b="1" dirty="0">
                  <a:latin typeface="黑体" pitchFamily="49" charset="-122"/>
                  <a:ea typeface="黑体" pitchFamily="49" charset="-122"/>
                </a:rPr>
                <a:t>经济</a:t>
              </a:r>
              <a:r>
                <a:rPr lang="zh-CN" altLang="en-US" sz="2400" b="1" dirty="0" smtClean="0">
                  <a:latin typeface="黑体" pitchFamily="49" charset="-122"/>
                  <a:ea typeface="黑体" pitchFamily="49" charset="-122"/>
                </a:rPr>
                <a:t>政策</a:t>
              </a:r>
              <a:endParaRPr lang="en-US" altLang="zh-CN" sz="2400" b="1" dirty="0">
                <a:latin typeface="黑体" pitchFamily="49" charset="-122"/>
                <a:ea typeface="黑体" pitchFamily="49" charset="-122"/>
              </a:endParaRPr>
            </a:p>
          </p:txBody>
        </p:sp>
        <p:sp>
          <p:nvSpPr>
            <p:cNvPr id="8" name="AutoShape 5"/>
            <p:cNvSpPr>
              <a:spLocks noChangeArrowheads="1"/>
            </p:cNvSpPr>
            <p:nvPr/>
          </p:nvSpPr>
          <p:spPr bwMode="blackWhite">
            <a:xfrm>
              <a:off x="4126540" y="3036196"/>
              <a:ext cx="720000" cy="2160000"/>
            </a:xfrm>
            <a:prstGeom prst="roundRect">
              <a:avLst>
                <a:gd name="adj" fmla="val 9106"/>
              </a:avLst>
            </a:prstGeom>
            <a:gradFill rotWithShape="1">
              <a:gsLst>
                <a:gs pos="0">
                  <a:schemeClr val="hlink"/>
                </a:gs>
                <a:gs pos="100000">
                  <a:schemeClr val="hlink">
                    <a:gamma/>
                    <a:shade val="46275"/>
                    <a:invGamma/>
                  </a:scheme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zh-CN" altLang="zh-CN" sz="2400" b="1" dirty="0">
                  <a:solidFill>
                    <a:schemeClr val="tx1">
                      <a:lumMod val="95000"/>
                    </a:schemeClr>
                  </a:solidFill>
                  <a:latin typeface="黑体" pitchFamily="49" charset="-122"/>
                  <a:ea typeface="黑体" pitchFamily="49" charset="-122"/>
                </a:rPr>
                <a:t>监督管理</a:t>
              </a:r>
              <a:r>
                <a:rPr lang="zh-CN" altLang="zh-CN" sz="2400" b="1" dirty="0" smtClean="0">
                  <a:solidFill>
                    <a:schemeClr val="tx1">
                      <a:lumMod val="95000"/>
                    </a:schemeClr>
                  </a:solidFill>
                  <a:latin typeface="黑体" pitchFamily="49" charset="-122"/>
                  <a:ea typeface="黑体" pitchFamily="49" charset="-122"/>
                </a:rPr>
                <a:t>政策</a:t>
              </a:r>
              <a:endParaRPr lang="en-US" altLang="zh-CN" sz="2400" b="1" dirty="0">
                <a:solidFill>
                  <a:schemeClr val="tx1">
                    <a:lumMod val="95000"/>
                  </a:schemeClr>
                </a:solidFill>
                <a:latin typeface="黑体" pitchFamily="49" charset="-122"/>
                <a:ea typeface="黑体" pitchFamily="49" charset="-122"/>
              </a:endParaRPr>
            </a:p>
          </p:txBody>
        </p:sp>
        <p:sp>
          <p:nvSpPr>
            <p:cNvPr id="9" name="AutoShape 6"/>
            <p:cNvSpPr>
              <a:spLocks noChangeArrowheads="1"/>
            </p:cNvSpPr>
            <p:nvPr/>
          </p:nvSpPr>
          <p:spPr bwMode="blackWhite">
            <a:xfrm>
              <a:off x="2830476" y="3032266"/>
              <a:ext cx="720000" cy="2160000"/>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r>
                <a:rPr lang="zh-CN" altLang="zh-CN" sz="2400" b="1" dirty="0">
                  <a:solidFill>
                    <a:schemeClr val="tx1">
                      <a:lumMod val="95000"/>
                    </a:schemeClr>
                  </a:solidFill>
                  <a:latin typeface="黑体" pitchFamily="49" charset="-122"/>
                  <a:ea typeface="黑体" pitchFamily="49" charset="-122"/>
                </a:rPr>
                <a:t>技术</a:t>
              </a:r>
              <a:r>
                <a:rPr lang="zh-CN" altLang="zh-CN" sz="2400" b="1" dirty="0" smtClean="0">
                  <a:solidFill>
                    <a:schemeClr val="tx1">
                      <a:lumMod val="95000"/>
                    </a:schemeClr>
                  </a:solidFill>
                  <a:latin typeface="黑体" pitchFamily="49" charset="-122"/>
                  <a:ea typeface="黑体" pitchFamily="49" charset="-122"/>
                </a:rPr>
                <a:t>政策</a:t>
              </a:r>
              <a:endParaRPr lang="en-US" altLang="zh-CN" sz="2400" b="1" dirty="0">
                <a:solidFill>
                  <a:schemeClr val="tx1">
                    <a:lumMod val="95000"/>
                  </a:schemeClr>
                </a:solidFill>
                <a:latin typeface="黑体" pitchFamily="49" charset="-122"/>
                <a:ea typeface="黑体" pitchFamily="49" charset="-122"/>
              </a:endParaRPr>
            </a:p>
          </p:txBody>
        </p:sp>
        <p:sp>
          <p:nvSpPr>
            <p:cNvPr id="11" name="AutoShape 6"/>
            <p:cNvSpPr>
              <a:spLocks noChangeArrowheads="1"/>
            </p:cNvSpPr>
            <p:nvPr/>
          </p:nvSpPr>
          <p:spPr bwMode="blackWhite">
            <a:xfrm>
              <a:off x="5422684" y="3036196"/>
              <a:ext cx="720000" cy="2160000"/>
            </a:xfrm>
            <a:prstGeom prst="roundRect">
              <a:avLst>
                <a:gd name="adj" fmla="val 9106"/>
              </a:avLst>
            </a:prstGeom>
            <a:gradFill rotWithShape="1">
              <a:gsLst>
                <a:gs pos="85000">
                  <a:schemeClr val="accent2"/>
                </a:gs>
                <a:gs pos="100000">
                  <a:schemeClr val="accent2">
                    <a:gamma/>
                    <a:shade val="46275"/>
                    <a:invGamma/>
                  </a:schemeClr>
                </a:gs>
              </a:gsLst>
              <a:lin ang="5400000" scaled="1"/>
            </a:gradFill>
            <a:ln w="25400">
              <a:solidFill>
                <a:schemeClr val="tx1"/>
              </a:solidFill>
              <a:round/>
              <a:headEnd/>
              <a:tailEnd/>
            </a:ln>
            <a:effectLst/>
          </p:spPr>
          <p:txBody>
            <a:bodyPr vert="eaVert" wrap="none" anchor="ctr"/>
            <a:lstStyle/>
            <a:p>
              <a:pPr algn="ctr"/>
              <a:r>
                <a:rPr lang="zh-CN" altLang="zh-CN" sz="2400" b="1" dirty="0">
                  <a:solidFill>
                    <a:schemeClr val="tx1">
                      <a:lumMod val="95000"/>
                    </a:schemeClr>
                  </a:solidFill>
                  <a:latin typeface="黑体" pitchFamily="49" charset="-122"/>
                  <a:ea typeface="黑体" pitchFamily="49" charset="-122"/>
                </a:rPr>
                <a:t>绿色产品</a:t>
              </a:r>
              <a:r>
                <a:rPr lang="zh-CN" altLang="zh-CN" sz="2400" b="1" dirty="0" smtClean="0">
                  <a:solidFill>
                    <a:schemeClr val="tx1">
                      <a:lumMod val="95000"/>
                    </a:schemeClr>
                  </a:solidFill>
                  <a:latin typeface="黑体" pitchFamily="49" charset="-122"/>
                  <a:ea typeface="黑体" pitchFamily="49" charset="-122"/>
                </a:rPr>
                <a:t>政策</a:t>
              </a:r>
              <a:endParaRPr lang="zh-CN" altLang="zh-CN" sz="2400" b="1" dirty="0">
                <a:solidFill>
                  <a:schemeClr val="tx1">
                    <a:lumMod val="95000"/>
                  </a:schemeClr>
                </a:solidFill>
                <a:latin typeface="黑体" pitchFamily="49" charset="-122"/>
                <a:ea typeface="黑体" pitchFamily="49" charset="-122"/>
              </a:endParaRPr>
            </a:p>
          </p:txBody>
        </p:sp>
      </p:grpSp>
    </p:spTree>
    <p:extLst>
      <p:ext uri="{BB962C8B-B14F-4D97-AF65-F5344CB8AC3E}">
        <p14:creationId xmlns:p14="http://schemas.microsoft.com/office/powerpoint/2010/main" val="359274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a:xfrm>
            <a:off x="1009442" y="1807361"/>
            <a:ext cx="7234965" cy="4789991"/>
          </a:xfrm>
        </p:spPr>
        <p:txBody>
          <a:bodyPr anchor="t">
            <a:normAutofit/>
          </a:bodyPr>
          <a:lstStyle/>
          <a:p>
            <a:pPr marL="0" indent="0">
              <a:buNone/>
            </a:pPr>
            <a:r>
              <a:rPr lang="zh-CN" altLang="en-US" sz="2800" b="1" dirty="0">
                <a:solidFill>
                  <a:srgbClr val="FF6600"/>
                </a:solidFill>
              </a:rPr>
              <a:t>技术方法</a:t>
            </a:r>
            <a:r>
              <a:rPr lang="en-US" altLang="zh-CN" sz="2800" b="1" dirty="0">
                <a:solidFill>
                  <a:srgbClr val="FF6600"/>
                </a:solidFill>
              </a:rPr>
              <a:t>--</a:t>
            </a:r>
            <a:r>
              <a:rPr lang="zh-CN" altLang="en-US" sz="2400" b="1" dirty="0">
                <a:solidFill>
                  <a:srgbClr val="FF6600"/>
                </a:solidFill>
              </a:rPr>
              <a:t>绿色技术分析</a:t>
            </a:r>
            <a:endParaRPr lang="en-US" altLang="zh-CN" sz="2400" b="1" dirty="0">
              <a:solidFill>
                <a:srgbClr val="FF6600"/>
              </a:solidFill>
            </a:endParaRPr>
          </a:p>
          <a:p>
            <a:pPr marL="0" indent="0">
              <a:buNone/>
            </a:pPr>
            <a:r>
              <a:rPr lang="zh-CN" altLang="zh-CN" sz="2400" b="1" dirty="0">
                <a:solidFill>
                  <a:schemeClr val="bg2"/>
                </a:solidFill>
              </a:rPr>
              <a:t>（</a:t>
            </a:r>
            <a:r>
              <a:rPr lang="en-US" altLang="zh-CN" sz="2400" b="1" dirty="0">
                <a:solidFill>
                  <a:schemeClr val="bg2"/>
                </a:solidFill>
              </a:rPr>
              <a:t>1</a:t>
            </a:r>
            <a:r>
              <a:rPr lang="zh-CN" altLang="zh-CN" sz="2400" b="1" dirty="0" smtClean="0">
                <a:solidFill>
                  <a:schemeClr val="bg2"/>
                </a:solidFill>
              </a:rPr>
              <a:t>）</a:t>
            </a:r>
            <a:r>
              <a:rPr lang="zh-CN" altLang="en-US" sz="2400" b="1" dirty="0" smtClean="0">
                <a:solidFill>
                  <a:schemeClr val="bg2"/>
                </a:solidFill>
              </a:rPr>
              <a:t>绿色</a:t>
            </a:r>
            <a:r>
              <a:rPr lang="zh-CN" altLang="en-US" sz="2400" b="1" dirty="0">
                <a:solidFill>
                  <a:schemeClr val="bg2"/>
                </a:solidFill>
              </a:rPr>
              <a:t>技术</a:t>
            </a:r>
            <a:r>
              <a:rPr lang="zh-CN" altLang="en-US" sz="2400" b="1" dirty="0" smtClean="0">
                <a:solidFill>
                  <a:schemeClr val="bg2"/>
                </a:solidFill>
              </a:rPr>
              <a:t>标准</a:t>
            </a:r>
            <a:endParaRPr lang="en-US" altLang="zh-CN" sz="2400" b="1" dirty="0" smtClean="0">
              <a:solidFill>
                <a:schemeClr val="bg2"/>
              </a:solidFill>
            </a:endParaRPr>
          </a:p>
          <a:p>
            <a:pPr marL="0" indent="0">
              <a:buNone/>
            </a:pPr>
            <a:r>
              <a:rPr lang="en-US" altLang="zh-CN" sz="2400" dirty="0">
                <a:solidFill>
                  <a:schemeClr val="bg2"/>
                </a:solidFill>
                <a:latin typeface="黑体" pitchFamily="49" charset="-122"/>
                <a:ea typeface="黑体" pitchFamily="49" charset="-122"/>
              </a:rPr>
              <a:t> </a:t>
            </a:r>
            <a:r>
              <a:rPr lang="en-US" altLang="zh-CN" sz="2400" dirty="0" smtClean="0">
                <a:solidFill>
                  <a:schemeClr val="bg2"/>
                </a:solidFill>
                <a:latin typeface="黑体" pitchFamily="49" charset="-122"/>
                <a:ea typeface="黑体" pitchFamily="49" charset="-122"/>
              </a:rPr>
              <a:t>   </a:t>
            </a:r>
            <a:r>
              <a:rPr lang="zh-CN" altLang="zh-CN" sz="2100" dirty="0" smtClean="0">
                <a:solidFill>
                  <a:schemeClr val="bg2"/>
                </a:solidFill>
                <a:latin typeface="黑体" pitchFamily="49" charset="-122"/>
                <a:ea typeface="黑体" pitchFamily="49" charset="-122"/>
              </a:rPr>
              <a:t>目前</a:t>
            </a:r>
            <a:r>
              <a:rPr lang="zh-CN" altLang="zh-CN" sz="2100" dirty="0">
                <a:solidFill>
                  <a:schemeClr val="bg2"/>
                </a:solidFill>
                <a:latin typeface="黑体" pitchFamily="49" charset="-122"/>
                <a:ea typeface="黑体" pitchFamily="49" charset="-122"/>
              </a:rPr>
              <a:t>我国的绿色技术标准主要是《环境标志产品技术要求》，共有</a:t>
            </a:r>
            <a:r>
              <a:rPr lang="en-US" altLang="zh-CN" sz="2100" dirty="0">
                <a:solidFill>
                  <a:schemeClr val="bg2"/>
                </a:solidFill>
                <a:latin typeface="黑体" pitchFamily="49" charset="-122"/>
                <a:ea typeface="黑体" pitchFamily="49" charset="-122"/>
              </a:rPr>
              <a:t>84</a:t>
            </a:r>
            <a:r>
              <a:rPr lang="zh-CN" altLang="zh-CN" sz="2100" dirty="0">
                <a:solidFill>
                  <a:schemeClr val="bg2"/>
                </a:solidFill>
                <a:latin typeface="黑体" pitchFamily="49" charset="-122"/>
                <a:ea typeface="黑体" pitchFamily="49" charset="-122"/>
              </a:rPr>
              <a:t>种环境标志产品的技术</a:t>
            </a:r>
            <a:r>
              <a:rPr lang="zh-CN" altLang="zh-CN" sz="2100" dirty="0" smtClean="0">
                <a:solidFill>
                  <a:schemeClr val="bg2"/>
                </a:solidFill>
                <a:latin typeface="黑体" pitchFamily="49" charset="-122"/>
                <a:ea typeface="黑体" pitchFamily="49" charset="-122"/>
              </a:rPr>
              <a:t>要求</a:t>
            </a:r>
            <a:r>
              <a:rPr lang="zh-CN" altLang="en-US" sz="2100" dirty="0">
                <a:solidFill>
                  <a:schemeClr val="bg2"/>
                </a:solidFill>
                <a:latin typeface="黑体" pitchFamily="49" charset="-122"/>
                <a:ea typeface="黑体" pitchFamily="49" charset="-122"/>
              </a:rPr>
              <a:t>。</a:t>
            </a:r>
            <a:r>
              <a:rPr lang="zh-CN" altLang="zh-CN" sz="2100" dirty="0" smtClean="0">
                <a:solidFill>
                  <a:schemeClr val="bg2"/>
                </a:solidFill>
                <a:latin typeface="黑体" pitchFamily="49" charset="-122"/>
                <a:ea typeface="黑体" pitchFamily="49" charset="-122"/>
              </a:rPr>
              <a:t>这</a:t>
            </a:r>
            <a:r>
              <a:rPr lang="zh-CN" altLang="zh-CN" sz="2100" dirty="0">
                <a:solidFill>
                  <a:schemeClr val="bg2"/>
                </a:solidFill>
                <a:latin typeface="黑体" pitchFamily="49" charset="-122"/>
                <a:ea typeface="黑体" pitchFamily="49" charset="-122"/>
              </a:rPr>
              <a:t>使得在可持续政府采购执行过程中，获得环境标志和未申请环境标志但已达到环境标志产品技术要求的产品具有相同的竞争力，扩大了绿色产品的选择范围；同时也促进了企业生产绿色产品的积极性。</a:t>
            </a:r>
            <a:endParaRPr lang="en-US" altLang="zh-CN" sz="2100" dirty="0" smtClean="0">
              <a:solidFill>
                <a:schemeClr val="bg2"/>
              </a:solidFill>
              <a:latin typeface="黑体" pitchFamily="49" charset="-122"/>
              <a:ea typeface="黑体" pitchFamily="49" charset="-122"/>
            </a:endParaRPr>
          </a:p>
          <a:p>
            <a:pPr marL="0" indent="0">
              <a:buNone/>
            </a:pPr>
            <a:r>
              <a:rPr lang="en-US" altLang="zh-CN" sz="2100" dirty="0" smtClean="0">
                <a:solidFill>
                  <a:schemeClr val="bg2"/>
                </a:solidFill>
                <a:latin typeface="黑体" pitchFamily="49" charset="-122"/>
                <a:ea typeface="黑体" pitchFamily="49" charset="-122"/>
              </a:rPr>
              <a:t>    </a:t>
            </a:r>
            <a:r>
              <a:rPr lang="zh-CN" altLang="zh-CN" sz="2100" dirty="0" smtClean="0">
                <a:solidFill>
                  <a:schemeClr val="bg2"/>
                </a:solidFill>
                <a:latin typeface="黑体" pitchFamily="49" charset="-122"/>
                <a:ea typeface="黑体" pitchFamily="49" charset="-122"/>
              </a:rPr>
              <a:t>此外</a:t>
            </a:r>
            <a:r>
              <a:rPr lang="zh-CN" altLang="zh-CN" sz="2100" dirty="0">
                <a:solidFill>
                  <a:schemeClr val="bg2"/>
                </a:solidFill>
                <a:latin typeface="黑体" pitchFamily="49" charset="-122"/>
                <a:ea typeface="黑体" pitchFamily="49" charset="-122"/>
              </a:rPr>
              <a:t>，各类产品的《能效标准》为中国节能产品认证工作提供技术依据和节能评价值指标，为耗能产品提供能耗限定值指标，目前我国有</a:t>
            </a:r>
            <a:r>
              <a:rPr lang="en-US" altLang="zh-CN" sz="2100" dirty="0">
                <a:solidFill>
                  <a:schemeClr val="bg2"/>
                </a:solidFill>
                <a:latin typeface="黑体" pitchFamily="49" charset="-122"/>
                <a:ea typeface="黑体" pitchFamily="49" charset="-122"/>
              </a:rPr>
              <a:t>41</a:t>
            </a:r>
            <a:r>
              <a:rPr lang="zh-CN" altLang="zh-CN" sz="2100" dirty="0">
                <a:solidFill>
                  <a:schemeClr val="bg2"/>
                </a:solidFill>
                <a:latin typeface="黑体" pitchFamily="49" charset="-122"/>
                <a:ea typeface="黑体" pitchFamily="49" charset="-122"/>
              </a:rPr>
              <a:t>类产品的能效标准，包括家用耗能类、照明类、商用设备类等</a:t>
            </a:r>
            <a:r>
              <a:rPr lang="zh-CN" altLang="zh-CN" sz="2100" dirty="0" smtClean="0">
                <a:solidFill>
                  <a:schemeClr val="bg2"/>
                </a:solidFill>
                <a:latin typeface="黑体" pitchFamily="49" charset="-122"/>
                <a:ea typeface="黑体" pitchFamily="49" charset="-122"/>
              </a:rPr>
              <a:t>。</a:t>
            </a:r>
            <a:endParaRPr lang="zh-CN" altLang="zh-CN" sz="2100" dirty="0">
              <a:solidFill>
                <a:schemeClr val="bg2"/>
              </a:solidFill>
              <a:latin typeface="黑体" pitchFamily="49" charset="-122"/>
              <a:ea typeface="黑体" pitchFamily="49" charset="-122"/>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14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a:xfrm>
            <a:off x="1009442" y="1879369"/>
            <a:ext cx="7306973" cy="4645975"/>
          </a:xfrm>
        </p:spPr>
        <p:txBody>
          <a:bodyPr anchor="t">
            <a:normAutofit fontScale="85000" lnSpcReduction="10000"/>
          </a:bodyPr>
          <a:lstStyle/>
          <a:p>
            <a:pPr marL="0" indent="0" algn="just">
              <a:buNone/>
            </a:pPr>
            <a:r>
              <a:rPr lang="zh-CN" altLang="en-US" sz="3300" b="1" dirty="0">
                <a:solidFill>
                  <a:srgbClr val="FF6600"/>
                </a:solidFill>
              </a:rPr>
              <a:t>技术方法</a:t>
            </a:r>
            <a:r>
              <a:rPr lang="en-US" altLang="zh-CN" sz="2800" b="1" dirty="0">
                <a:solidFill>
                  <a:srgbClr val="FF6600"/>
                </a:solidFill>
              </a:rPr>
              <a:t>--</a:t>
            </a:r>
            <a:r>
              <a:rPr lang="zh-CN" altLang="en-US" sz="2800" b="1" dirty="0">
                <a:solidFill>
                  <a:srgbClr val="FF6600"/>
                </a:solidFill>
              </a:rPr>
              <a:t>绿色技术分析</a:t>
            </a:r>
            <a:endParaRPr lang="en-US" altLang="zh-CN" sz="2800" b="1" dirty="0">
              <a:solidFill>
                <a:srgbClr val="FF6600"/>
              </a:solidFill>
            </a:endParaRPr>
          </a:p>
          <a:p>
            <a:pPr marL="0" indent="0">
              <a:buNone/>
            </a:pPr>
            <a:r>
              <a:rPr lang="zh-CN" altLang="zh-CN" sz="2800" b="1" dirty="0">
                <a:solidFill>
                  <a:schemeClr val="bg2"/>
                </a:solidFill>
              </a:rPr>
              <a:t>（</a:t>
            </a:r>
            <a:r>
              <a:rPr lang="en-US" altLang="zh-CN" sz="2800" b="1" dirty="0">
                <a:solidFill>
                  <a:schemeClr val="bg2"/>
                </a:solidFill>
              </a:rPr>
              <a:t>2</a:t>
            </a:r>
            <a:r>
              <a:rPr lang="zh-CN" altLang="zh-CN" sz="2800" b="1" dirty="0">
                <a:solidFill>
                  <a:schemeClr val="bg2"/>
                </a:solidFill>
              </a:rPr>
              <a:t>）</a:t>
            </a:r>
            <a:r>
              <a:rPr lang="zh-CN" altLang="en-US" sz="2800" b="1" dirty="0">
                <a:solidFill>
                  <a:schemeClr val="bg2"/>
                </a:solidFill>
              </a:rPr>
              <a:t>绿色清单</a:t>
            </a:r>
            <a:endParaRPr lang="en-US" altLang="zh-CN" sz="2800" b="1" dirty="0">
              <a:solidFill>
                <a:schemeClr val="bg2"/>
              </a:solidFill>
            </a:endParaRPr>
          </a:p>
          <a:p>
            <a:pPr marL="0" indent="0">
              <a:buNone/>
            </a:pPr>
            <a:r>
              <a:rPr lang="en-US" altLang="zh-CN" sz="2500" dirty="0" smtClean="0">
                <a:solidFill>
                  <a:schemeClr val="bg2"/>
                </a:solidFill>
                <a:latin typeface="黑体" pitchFamily="49" charset="-122"/>
                <a:ea typeface="黑体" pitchFamily="49" charset="-122"/>
              </a:rPr>
              <a:t>   </a:t>
            </a:r>
            <a:r>
              <a:rPr lang="zh-CN" altLang="zh-CN" sz="2300" dirty="0" smtClean="0">
                <a:solidFill>
                  <a:schemeClr val="bg2"/>
                </a:solidFill>
                <a:latin typeface="黑体" pitchFamily="49" charset="-122"/>
                <a:ea typeface="黑体" pitchFamily="49" charset="-122"/>
              </a:rPr>
              <a:t>节能</a:t>
            </a:r>
            <a:r>
              <a:rPr lang="zh-CN" altLang="zh-CN" sz="2300" dirty="0">
                <a:solidFill>
                  <a:schemeClr val="bg2"/>
                </a:solidFill>
                <a:latin typeface="黑体" pitchFamily="49" charset="-122"/>
                <a:ea typeface="黑体" pitchFamily="49" charset="-122"/>
              </a:rPr>
              <a:t>产品政府采购清单自</a:t>
            </a:r>
            <a:r>
              <a:rPr lang="en-US" altLang="zh-CN" sz="2300" dirty="0">
                <a:solidFill>
                  <a:schemeClr val="bg2"/>
                </a:solidFill>
                <a:latin typeface="黑体" pitchFamily="49" charset="-122"/>
                <a:ea typeface="黑体" pitchFamily="49" charset="-122"/>
              </a:rPr>
              <a:t>2004</a:t>
            </a:r>
            <a:r>
              <a:rPr lang="zh-CN" altLang="zh-CN" sz="2300" dirty="0">
                <a:solidFill>
                  <a:schemeClr val="bg2"/>
                </a:solidFill>
                <a:latin typeface="黑体" pitchFamily="49" charset="-122"/>
                <a:ea typeface="黑体" pitchFamily="49" charset="-122"/>
              </a:rPr>
              <a:t>年首次发布至</a:t>
            </a:r>
            <a:r>
              <a:rPr lang="en-US" altLang="zh-CN" sz="2300" dirty="0">
                <a:solidFill>
                  <a:schemeClr val="bg2"/>
                </a:solidFill>
                <a:latin typeface="黑体" pitchFamily="49" charset="-122"/>
                <a:ea typeface="黑体" pitchFamily="49" charset="-122"/>
              </a:rPr>
              <a:t>2011</a:t>
            </a:r>
            <a:r>
              <a:rPr lang="zh-CN" altLang="zh-CN" sz="2300" dirty="0">
                <a:solidFill>
                  <a:schemeClr val="bg2"/>
                </a:solidFill>
                <a:latin typeface="黑体" pitchFamily="49" charset="-122"/>
                <a:ea typeface="黑体" pitchFamily="49" charset="-122"/>
              </a:rPr>
              <a:t>年</a:t>
            </a:r>
            <a:r>
              <a:rPr lang="en-US" altLang="zh-CN" sz="2300" dirty="0">
                <a:solidFill>
                  <a:schemeClr val="bg2"/>
                </a:solidFill>
                <a:latin typeface="黑体" pitchFamily="49" charset="-122"/>
                <a:ea typeface="黑体" pitchFamily="49" charset="-122"/>
              </a:rPr>
              <a:t>1</a:t>
            </a:r>
            <a:r>
              <a:rPr lang="zh-CN" altLang="zh-CN" sz="2300" dirty="0">
                <a:solidFill>
                  <a:schemeClr val="bg2"/>
                </a:solidFill>
                <a:latin typeface="黑体" pitchFamily="49" charset="-122"/>
                <a:ea typeface="黑体" pitchFamily="49" charset="-122"/>
              </a:rPr>
              <a:t>月</a:t>
            </a:r>
            <a:r>
              <a:rPr lang="en-US" altLang="zh-CN" sz="2300" dirty="0">
                <a:solidFill>
                  <a:schemeClr val="bg2"/>
                </a:solidFill>
                <a:latin typeface="黑体" pitchFamily="49" charset="-122"/>
                <a:ea typeface="黑体" pitchFamily="49" charset="-122"/>
              </a:rPr>
              <a:t>30</a:t>
            </a:r>
            <a:r>
              <a:rPr lang="zh-CN" altLang="zh-CN" sz="2300" dirty="0">
                <a:solidFill>
                  <a:schemeClr val="bg2"/>
                </a:solidFill>
                <a:latin typeface="黑体" pitchFamily="49" charset="-122"/>
                <a:ea typeface="黑体" pitchFamily="49" charset="-122"/>
              </a:rPr>
              <a:t>日已调整了</a:t>
            </a:r>
            <a:r>
              <a:rPr lang="en-US" altLang="zh-CN" sz="2300" dirty="0">
                <a:solidFill>
                  <a:schemeClr val="bg2"/>
                </a:solidFill>
                <a:latin typeface="黑体" pitchFamily="49" charset="-122"/>
                <a:ea typeface="黑体" pitchFamily="49" charset="-122"/>
              </a:rPr>
              <a:t>8</a:t>
            </a:r>
            <a:r>
              <a:rPr lang="zh-CN" altLang="zh-CN" sz="2300" dirty="0">
                <a:solidFill>
                  <a:schemeClr val="bg2"/>
                </a:solidFill>
                <a:latin typeface="黑体" pitchFamily="49" charset="-122"/>
                <a:ea typeface="黑体" pitchFamily="49" charset="-122"/>
              </a:rPr>
              <a:t>次，由首批</a:t>
            </a:r>
            <a:r>
              <a:rPr lang="en-US" altLang="zh-CN" sz="2300" dirty="0">
                <a:solidFill>
                  <a:schemeClr val="bg2"/>
                </a:solidFill>
                <a:latin typeface="黑体" pitchFamily="49" charset="-122"/>
                <a:ea typeface="黑体" pitchFamily="49" charset="-122"/>
              </a:rPr>
              <a:t>8</a:t>
            </a:r>
            <a:r>
              <a:rPr lang="zh-CN" altLang="zh-CN" sz="2300" dirty="0">
                <a:solidFill>
                  <a:schemeClr val="bg2"/>
                </a:solidFill>
                <a:latin typeface="黑体" pitchFamily="49" charset="-122"/>
                <a:ea typeface="黑体" pitchFamily="49" charset="-122"/>
              </a:rPr>
              <a:t>类、近</a:t>
            </a:r>
            <a:r>
              <a:rPr lang="en-US" altLang="zh-CN" sz="2300" dirty="0">
                <a:solidFill>
                  <a:schemeClr val="bg2"/>
                </a:solidFill>
                <a:latin typeface="黑体" pitchFamily="49" charset="-122"/>
                <a:ea typeface="黑体" pitchFamily="49" charset="-122"/>
              </a:rPr>
              <a:t>90</a:t>
            </a:r>
            <a:r>
              <a:rPr lang="zh-CN" altLang="zh-CN" sz="2300" dirty="0">
                <a:solidFill>
                  <a:schemeClr val="bg2"/>
                </a:solidFill>
                <a:latin typeface="黑体" pitchFamily="49" charset="-122"/>
                <a:ea typeface="黑体" pitchFamily="49" charset="-122"/>
              </a:rPr>
              <a:t>家企业生产的</a:t>
            </a:r>
            <a:r>
              <a:rPr lang="en-US" altLang="zh-CN" sz="2300" dirty="0">
                <a:solidFill>
                  <a:schemeClr val="bg2"/>
                </a:solidFill>
                <a:latin typeface="黑体" pitchFamily="49" charset="-122"/>
                <a:ea typeface="黑体" pitchFamily="49" charset="-122"/>
              </a:rPr>
              <a:t>1500</a:t>
            </a:r>
            <a:r>
              <a:rPr lang="zh-CN" altLang="zh-CN" sz="2300" dirty="0">
                <a:solidFill>
                  <a:schemeClr val="bg2"/>
                </a:solidFill>
                <a:latin typeface="黑体" pitchFamily="49" charset="-122"/>
                <a:ea typeface="黑体" pitchFamily="49" charset="-122"/>
              </a:rPr>
              <a:t>多个型号的产品增加</a:t>
            </a:r>
            <a:r>
              <a:rPr lang="zh-CN" altLang="zh-CN" sz="2300" dirty="0" smtClean="0">
                <a:solidFill>
                  <a:schemeClr val="bg2"/>
                </a:solidFill>
                <a:latin typeface="黑体" pitchFamily="49" charset="-122"/>
                <a:ea typeface="黑体" pitchFamily="49" charset="-122"/>
              </a:rPr>
              <a:t>到第九</a:t>
            </a:r>
            <a:r>
              <a:rPr lang="zh-CN" altLang="zh-CN" sz="2300" dirty="0">
                <a:solidFill>
                  <a:schemeClr val="bg2"/>
                </a:solidFill>
                <a:latin typeface="黑体" pitchFamily="49" charset="-122"/>
                <a:ea typeface="黑体" pitchFamily="49" charset="-122"/>
              </a:rPr>
              <a:t>期中</a:t>
            </a:r>
            <a:r>
              <a:rPr lang="en-US" altLang="zh-CN" sz="2300" dirty="0">
                <a:solidFill>
                  <a:schemeClr val="bg2"/>
                </a:solidFill>
                <a:latin typeface="黑体" pitchFamily="49" charset="-122"/>
                <a:ea typeface="黑体" pitchFamily="49" charset="-122"/>
              </a:rPr>
              <a:t>28</a:t>
            </a:r>
            <a:r>
              <a:rPr lang="zh-CN" altLang="zh-CN" sz="2300" dirty="0">
                <a:solidFill>
                  <a:schemeClr val="bg2"/>
                </a:solidFill>
                <a:latin typeface="黑体" pitchFamily="49" charset="-122"/>
                <a:ea typeface="黑体" pitchFamily="49" charset="-122"/>
              </a:rPr>
              <a:t>类、近</a:t>
            </a:r>
            <a:r>
              <a:rPr lang="en-US" altLang="zh-CN" sz="2300" dirty="0">
                <a:solidFill>
                  <a:schemeClr val="bg2"/>
                </a:solidFill>
                <a:latin typeface="黑体" pitchFamily="49" charset="-122"/>
                <a:ea typeface="黑体" pitchFamily="49" charset="-122"/>
              </a:rPr>
              <a:t>600</a:t>
            </a:r>
            <a:r>
              <a:rPr lang="zh-CN" altLang="zh-CN" sz="2300" dirty="0">
                <a:solidFill>
                  <a:schemeClr val="bg2"/>
                </a:solidFill>
                <a:latin typeface="黑体" pitchFamily="49" charset="-122"/>
                <a:ea typeface="黑体" pitchFamily="49" charset="-122"/>
              </a:rPr>
              <a:t>家企业的</a:t>
            </a:r>
            <a:r>
              <a:rPr lang="en-US" altLang="zh-CN" sz="2300" dirty="0">
                <a:solidFill>
                  <a:schemeClr val="bg2"/>
                </a:solidFill>
                <a:latin typeface="黑体" pitchFamily="49" charset="-122"/>
                <a:ea typeface="黑体" pitchFamily="49" charset="-122"/>
              </a:rPr>
              <a:t>3</a:t>
            </a:r>
            <a:r>
              <a:rPr lang="zh-CN" altLang="zh-CN" sz="2300" dirty="0">
                <a:solidFill>
                  <a:schemeClr val="bg2"/>
                </a:solidFill>
                <a:latin typeface="黑体" pitchFamily="49" charset="-122"/>
                <a:ea typeface="黑体" pitchFamily="49" charset="-122"/>
              </a:rPr>
              <a:t>万个产品型号的产品</a:t>
            </a:r>
            <a:r>
              <a:rPr lang="zh-CN" altLang="zh-CN" sz="2300" dirty="0" smtClean="0">
                <a:solidFill>
                  <a:schemeClr val="bg2"/>
                </a:solidFill>
                <a:latin typeface="黑体" pitchFamily="49" charset="-122"/>
                <a:ea typeface="黑体" pitchFamily="49" charset="-122"/>
              </a:rPr>
              <a:t>。</a:t>
            </a:r>
            <a:endParaRPr lang="en-US" altLang="zh-CN" sz="2300" dirty="0" smtClean="0">
              <a:solidFill>
                <a:schemeClr val="bg2"/>
              </a:solidFill>
              <a:latin typeface="黑体" pitchFamily="49" charset="-122"/>
              <a:ea typeface="黑体" pitchFamily="49" charset="-122"/>
            </a:endParaRPr>
          </a:p>
          <a:p>
            <a:pPr marL="0" indent="0">
              <a:buNone/>
            </a:pPr>
            <a:r>
              <a:rPr lang="en-US" altLang="zh-CN" sz="2300" dirty="0">
                <a:solidFill>
                  <a:schemeClr val="bg2"/>
                </a:solidFill>
                <a:latin typeface="黑体" pitchFamily="49" charset="-122"/>
                <a:ea typeface="黑体" pitchFamily="49" charset="-122"/>
              </a:rPr>
              <a:t> </a:t>
            </a:r>
            <a:r>
              <a:rPr lang="en-US" altLang="zh-CN" sz="2300" dirty="0" smtClean="0">
                <a:solidFill>
                  <a:schemeClr val="bg2"/>
                </a:solidFill>
                <a:latin typeface="黑体" pitchFamily="49" charset="-122"/>
                <a:ea typeface="黑体" pitchFamily="49" charset="-122"/>
              </a:rPr>
              <a:t>   </a:t>
            </a:r>
            <a:r>
              <a:rPr lang="zh-CN" altLang="zh-CN" sz="2300" dirty="0" smtClean="0">
                <a:solidFill>
                  <a:schemeClr val="bg2"/>
                </a:solidFill>
                <a:latin typeface="黑体" pitchFamily="49" charset="-122"/>
                <a:ea typeface="黑体" pitchFamily="49" charset="-122"/>
              </a:rPr>
              <a:t>环境</a:t>
            </a:r>
            <a:r>
              <a:rPr lang="zh-CN" altLang="zh-CN" sz="2300" dirty="0">
                <a:solidFill>
                  <a:schemeClr val="bg2"/>
                </a:solidFill>
                <a:latin typeface="黑体" pitchFamily="49" charset="-122"/>
                <a:ea typeface="黑体" pitchFamily="49" charset="-122"/>
              </a:rPr>
              <a:t>标志产品政府采购清单也为动态清单，自</a:t>
            </a:r>
            <a:r>
              <a:rPr lang="en-US" altLang="zh-CN" sz="2300" dirty="0">
                <a:solidFill>
                  <a:schemeClr val="bg2"/>
                </a:solidFill>
                <a:latin typeface="黑体" pitchFamily="49" charset="-122"/>
                <a:ea typeface="黑体" pitchFamily="49" charset="-122"/>
              </a:rPr>
              <a:t>2006</a:t>
            </a:r>
            <a:r>
              <a:rPr lang="zh-CN" altLang="zh-CN" sz="2300" dirty="0">
                <a:solidFill>
                  <a:schemeClr val="bg2"/>
                </a:solidFill>
                <a:latin typeface="黑体" pitchFamily="49" charset="-122"/>
                <a:ea typeface="黑体" pitchFamily="49" charset="-122"/>
              </a:rPr>
              <a:t>年</a:t>
            </a:r>
            <a:r>
              <a:rPr lang="zh-CN" altLang="zh-CN" sz="2300" dirty="0" smtClean="0">
                <a:solidFill>
                  <a:schemeClr val="bg2"/>
                </a:solidFill>
                <a:latin typeface="黑体" pitchFamily="49" charset="-122"/>
                <a:ea typeface="黑体" pitchFamily="49" charset="-122"/>
              </a:rPr>
              <a:t>至</a:t>
            </a:r>
            <a:r>
              <a:rPr lang="en-US" altLang="zh-CN" sz="2300" dirty="0" smtClean="0">
                <a:solidFill>
                  <a:schemeClr val="bg2"/>
                </a:solidFill>
                <a:latin typeface="黑体" pitchFamily="49" charset="-122"/>
                <a:ea typeface="黑体" pitchFamily="49" charset="-122"/>
              </a:rPr>
              <a:t>2011</a:t>
            </a:r>
            <a:r>
              <a:rPr lang="zh-CN" altLang="en-US" sz="2300" dirty="0" smtClean="0">
                <a:solidFill>
                  <a:schemeClr val="bg2"/>
                </a:solidFill>
                <a:latin typeface="黑体" pitchFamily="49" charset="-122"/>
                <a:ea typeface="黑体" pitchFamily="49" charset="-122"/>
              </a:rPr>
              <a:t>年</a:t>
            </a:r>
            <a:r>
              <a:rPr lang="en-US" altLang="zh-CN" sz="2300" dirty="0" smtClean="0">
                <a:solidFill>
                  <a:schemeClr val="bg2"/>
                </a:solidFill>
                <a:latin typeface="黑体" pitchFamily="49" charset="-122"/>
                <a:ea typeface="黑体" pitchFamily="49" charset="-122"/>
              </a:rPr>
              <a:t>7</a:t>
            </a:r>
            <a:r>
              <a:rPr lang="zh-CN" altLang="en-US" sz="2300" dirty="0" smtClean="0">
                <a:solidFill>
                  <a:schemeClr val="bg2"/>
                </a:solidFill>
                <a:latin typeface="黑体" pitchFamily="49" charset="-122"/>
                <a:ea typeface="黑体" pitchFamily="49" charset="-122"/>
              </a:rPr>
              <a:t>月</a:t>
            </a:r>
            <a:r>
              <a:rPr lang="zh-CN" altLang="zh-CN" sz="2300" dirty="0" smtClean="0">
                <a:solidFill>
                  <a:schemeClr val="bg2"/>
                </a:solidFill>
                <a:latin typeface="黑体" pitchFamily="49" charset="-122"/>
                <a:ea typeface="黑体" pitchFamily="49" charset="-122"/>
              </a:rPr>
              <a:t>已</a:t>
            </a:r>
            <a:r>
              <a:rPr lang="zh-CN" altLang="zh-CN" sz="2300" dirty="0">
                <a:solidFill>
                  <a:schemeClr val="bg2"/>
                </a:solidFill>
                <a:latin typeface="黑体" pitchFamily="49" charset="-122"/>
                <a:ea typeface="黑体" pitchFamily="49" charset="-122"/>
              </a:rPr>
              <a:t>更新到第七期，产品由最初的</a:t>
            </a:r>
            <a:r>
              <a:rPr lang="en-US" altLang="zh-CN" sz="2300" dirty="0">
                <a:solidFill>
                  <a:schemeClr val="bg2"/>
                </a:solidFill>
                <a:latin typeface="黑体" pitchFamily="49" charset="-122"/>
                <a:ea typeface="黑体" pitchFamily="49" charset="-122"/>
              </a:rPr>
              <a:t>14</a:t>
            </a:r>
            <a:r>
              <a:rPr lang="zh-CN" altLang="zh-CN" sz="2300" dirty="0">
                <a:solidFill>
                  <a:schemeClr val="bg2"/>
                </a:solidFill>
                <a:latin typeface="黑体" pitchFamily="49" charset="-122"/>
                <a:ea typeface="黑体" pitchFamily="49" charset="-122"/>
              </a:rPr>
              <a:t>类</a:t>
            </a:r>
            <a:r>
              <a:rPr lang="en-US" altLang="zh-CN" sz="2300" dirty="0">
                <a:solidFill>
                  <a:schemeClr val="bg2"/>
                </a:solidFill>
                <a:latin typeface="黑体" pitchFamily="49" charset="-122"/>
                <a:ea typeface="黑体" pitchFamily="49" charset="-122"/>
              </a:rPr>
              <a:t>81</a:t>
            </a:r>
            <a:r>
              <a:rPr lang="zh-CN" altLang="zh-CN" sz="2300" dirty="0">
                <a:solidFill>
                  <a:schemeClr val="bg2"/>
                </a:solidFill>
                <a:latin typeface="黑体" pitchFamily="49" charset="-122"/>
                <a:ea typeface="黑体" pitchFamily="49" charset="-122"/>
              </a:rPr>
              <a:t>家企业增加到</a:t>
            </a:r>
            <a:r>
              <a:rPr lang="en-US" altLang="zh-CN" sz="2300" dirty="0">
                <a:solidFill>
                  <a:schemeClr val="bg2"/>
                </a:solidFill>
                <a:latin typeface="黑体" pitchFamily="49" charset="-122"/>
                <a:ea typeface="黑体" pitchFamily="49" charset="-122"/>
              </a:rPr>
              <a:t>24</a:t>
            </a:r>
            <a:r>
              <a:rPr lang="zh-CN" altLang="zh-CN" sz="2300" dirty="0">
                <a:solidFill>
                  <a:schemeClr val="bg2"/>
                </a:solidFill>
                <a:latin typeface="黑体" pitchFamily="49" charset="-122"/>
                <a:ea typeface="黑体" pitchFamily="49" charset="-122"/>
              </a:rPr>
              <a:t>类近</a:t>
            </a:r>
            <a:r>
              <a:rPr lang="en-US" altLang="zh-CN" sz="2300" dirty="0">
                <a:solidFill>
                  <a:schemeClr val="bg2"/>
                </a:solidFill>
                <a:latin typeface="黑体" pitchFamily="49" charset="-122"/>
                <a:ea typeface="黑体" pitchFamily="49" charset="-122"/>
              </a:rPr>
              <a:t>800</a:t>
            </a:r>
            <a:r>
              <a:rPr lang="zh-CN" altLang="zh-CN" sz="2300" dirty="0">
                <a:solidFill>
                  <a:schemeClr val="bg2"/>
                </a:solidFill>
                <a:latin typeface="黑体" pitchFamily="49" charset="-122"/>
                <a:ea typeface="黑体" pitchFamily="49" charset="-122"/>
              </a:rPr>
              <a:t>家企业</a:t>
            </a:r>
            <a:r>
              <a:rPr lang="zh-CN" altLang="zh-CN" sz="2300" dirty="0" smtClean="0">
                <a:solidFill>
                  <a:schemeClr val="bg2"/>
                </a:solidFill>
                <a:latin typeface="黑体" pitchFamily="49" charset="-122"/>
                <a:ea typeface="黑体" pitchFamily="49" charset="-122"/>
              </a:rPr>
              <a:t>。</a:t>
            </a:r>
            <a:endParaRPr lang="en-US" altLang="zh-CN" sz="2300" dirty="0" smtClean="0">
              <a:solidFill>
                <a:schemeClr val="bg2"/>
              </a:solidFill>
              <a:latin typeface="黑体" pitchFamily="49" charset="-122"/>
              <a:ea typeface="黑体" pitchFamily="49" charset="-122"/>
            </a:endParaRPr>
          </a:p>
          <a:p>
            <a:pPr marL="0" indent="0">
              <a:buNone/>
            </a:pPr>
            <a:r>
              <a:rPr lang="en-US" altLang="zh-CN" sz="2300" dirty="0">
                <a:solidFill>
                  <a:schemeClr val="bg2"/>
                </a:solidFill>
                <a:latin typeface="黑体" pitchFamily="49" charset="-122"/>
                <a:ea typeface="黑体" pitchFamily="49" charset="-122"/>
              </a:rPr>
              <a:t> </a:t>
            </a:r>
            <a:r>
              <a:rPr lang="en-US" altLang="zh-CN" sz="2300" dirty="0" smtClean="0">
                <a:solidFill>
                  <a:schemeClr val="bg2"/>
                </a:solidFill>
                <a:latin typeface="黑体" pitchFamily="49" charset="-122"/>
                <a:ea typeface="黑体" pitchFamily="49" charset="-122"/>
              </a:rPr>
              <a:t>   </a:t>
            </a:r>
            <a:r>
              <a:rPr lang="zh-CN" altLang="zh-CN" sz="2300" dirty="0" smtClean="0">
                <a:solidFill>
                  <a:schemeClr val="bg2"/>
                </a:solidFill>
                <a:latin typeface="黑体" pitchFamily="49" charset="-122"/>
                <a:ea typeface="黑体" pitchFamily="49" charset="-122"/>
              </a:rPr>
              <a:t>在</a:t>
            </a:r>
            <a:r>
              <a:rPr lang="zh-CN" altLang="zh-CN" sz="2300" dirty="0">
                <a:solidFill>
                  <a:schemeClr val="bg2"/>
                </a:solidFill>
                <a:latin typeface="黑体" pitchFamily="49" charset="-122"/>
                <a:ea typeface="黑体" pitchFamily="49" charset="-122"/>
              </a:rPr>
              <a:t>政策的驱动下，更多的企业更加关注环保，生产更多的环保节能产品；反过来，企业对环保的关注，节能技术的不断创新，节能产品的更新也加快促进两类清单的更新，使采购人购买到更节能的产品。截止</a:t>
            </a:r>
            <a:r>
              <a:rPr lang="en-US" altLang="zh-CN" sz="2300" dirty="0">
                <a:solidFill>
                  <a:schemeClr val="bg2"/>
                </a:solidFill>
                <a:latin typeface="黑体" pitchFamily="49" charset="-122"/>
                <a:ea typeface="黑体" pitchFamily="49" charset="-122"/>
              </a:rPr>
              <a:t>2009</a:t>
            </a:r>
            <a:r>
              <a:rPr lang="zh-CN" altLang="zh-CN" sz="2300" dirty="0">
                <a:solidFill>
                  <a:schemeClr val="bg2"/>
                </a:solidFill>
                <a:latin typeface="黑体" pitchFamily="49" charset="-122"/>
                <a:ea typeface="黑体" pitchFamily="49" charset="-122"/>
              </a:rPr>
              <a:t>年底，环境标志产品政府采购金额在已达到</a:t>
            </a:r>
            <a:r>
              <a:rPr lang="en-US" altLang="zh-CN" sz="2300" dirty="0">
                <a:solidFill>
                  <a:schemeClr val="bg2"/>
                </a:solidFill>
                <a:latin typeface="黑体" pitchFamily="49" charset="-122"/>
                <a:ea typeface="黑体" pitchFamily="49" charset="-122"/>
              </a:rPr>
              <a:t>140</a:t>
            </a:r>
            <a:r>
              <a:rPr lang="zh-CN" altLang="zh-CN" sz="2300" dirty="0">
                <a:solidFill>
                  <a:schemeClr val="bg2"/>
                </a:solidFill>
                <a:latin typeface="黑体" pitchFamily="49" charset="-122"/>
                <a:ea typeface="黑体" pitchFamily="49" charset="-122"/>
              </a:rPr>
              <a:t>多亿元，占同类产品采购金额的</a:t>
            </a:r>
            <a:r>
              <a:rPr lang="en-US" altLang="zh-CN" sz="2300" dirty="0">
                <a:solidFill>
                  <a:schemeClr val="bg2"/>
                </a:solidFill>
                <a:latin typeface="黑体" pitchFamily="49" charset="-122"/>
                <a:ea typeface="黑体" pitchFamily="49" charset="-122"/>
              </a:rPr>
              <a:t>74%</a:t>
            </a:r>
            <a:r>
              <a:rPr lang="zh-CN" altLang="zh-CN" sz="2300" dirty="0">
                <a:solidFill>
                  <a:schemeClr val="bg2"/>
                </a:solidFill>
                <a:latin typeface="黑体" pitchFamily="49" charset="-122"/>
                <a:ea typeface="黑体" pitchFamily="49" charset="-122"/>
              </a:rPr>
              <a:t>左右</a:t>
            </a:r>
            <a:r>
              <a:rPr lang="zh-CN" altLang="zh-CN" sz="2300" dirty="0" smtClean="0">
                <a:solidFill>
                  <a:schemeClr val="bg2"/>
                </a:solidFill>
                <a:latin typeface="黑体" pitchFamily="49" charset="-122"/>
                <a:ea typeface="黑体" pitchFamily="49" charset="-122"/>
              </a:rPr>
              <a:t>。</a:t>
            </a:r>
            <a:endParaRPr lang="zh-CN" altLang="zh-CN" sz="2400" b="1" dirty="0">
              <a:solidFill>
                <a:schemeClr val="bg2"/>
              </a:solidFill>
            </a:endParaRPr>
          </a:p>
          <a:p>
            <a:pPr algn="just"/>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075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p:txBody>
          <a:bodyPr anchor="t">
            <a:normAutofit/>
          </a:bodyPr>
          <a:lstStyle/>
          <a:p>
            <a:pPr marL="0" indent="0">
              <a:buNone/>
            </a:pPr>
            <a:r>
              <a:rPr lang="zh-CN" altLang="en-US" sz="2800" b="1" dirty="0">
                <a:solidFill>
                  <a:srgbClr val="FF6600"/>
                </a:solidFill>
              </a:rPr>
              <a:t>技术方法</a:t>
            </a:r>
            <a:r>
              <a:rPr lang="en-US" altLang="zh-CN" sz="2800" b="1" dirty="0">
                <a:solidFill>
                  <a:srgbClr val="FF6600"/>
                </a:solidFill>
              </a:rPr>
              <a:t>--</a:t>
            </a:r>
            <a:r>
              <a:rPr lang="zh-CN" altLang="en-US" sz="2400" b="1" dirty="0">
                <a:solidFill>
                  <a:srgbClr val="FF6600"/>
                </a:solidFill>
              </a:rPr>
              <a:t>绿色技术分析</a:t>
            </a:r>
            <a:endParaRPr lang="en-US" altLang="zh-CN" sz="2400" b="1" dirty="0">
              <a:solidFill>
                <a:srgbClr val="FF6600"/>
              </a:solidFill>
            </a:endParaRPr>
          </a:p>
          <a:p>
            <a:pPr marL="0" indent="0">
              <a:buNone/>
            </a:pPr>
            <a:r>
              <a:rPr lang="zh-CN" altLang="en-US" sz="2400" b="1" dirty="0" smtClean="0">
                <a:solidFill>
                  <a:schemeClr val="bg2"/>
                </a:solidFill>
              </a:rPr>
              <a:t>（</a:t>
            </a:r>
            <a:r>
              <a:rPr lang="en-US" altLang="zh-CN" sz="2400" b="1" dirty="0">
                <a:solidFill>
                  <a:schemeClr val="bg2"/>
                </a:solidFill>
              </a:rPr>
              <a:t>3</a:t>
            </a:r>
            <a:r>
              <a:rPr lang="zh-CN" altLang="en-US" sz="2400" b="1" dirty="0">
                <a:solidFill>
                  <a:schemeClr val="bg2"/>
                </a:solidFill>
              </a:rPr>
              <a:t>）</a:t>
            </a:r>
            <a:r>
              <a:rPr lang="zh-CN" altLang="zh-CN" sz="2400" b="1" dirty="0">
                <a:solidFill>
                  <a:schemeClr val="bg2"/>
                </a:solidFill>
              </a:rPr>
              <a:t>绿色标识</a:t>
            </a:r>
            <a:endParaRPr lang="en-US" altLang="zh-CN" sz="2400" b="1" dirty="0">
              <a:solidFill>
                <a:schemeClr val="bg2"/>
              </a:solidFill>
            </a:endParaRPr>
          </a:p>
          <a:p>
            <a:pPr marL="0" indent="0">
              <a:buNone/>
            </a:pPr>
            <a:endParaRPr lang="en-US" altLang="zh-CN" sz="2400" dirty="0" smtClean="0">
              <a:solidFill>
                <a:schemeClr val="bg2"/>
              </a:solidFill>
            </a:endParaRPr>
          </a:p>
          <a:p>
            <a:pPr marL="0" indent="0">
              <a:buNone/>
            </a:pPr>
            <a:endParaRPr lang="zh-CN" altLang="zh-CN" sz="24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 b="100000" l="0" r="100000"/>
                    </a14:imgEffect>
                  </a14:imgLayer>
                </a14:imgProps>
              </a:ext>
              <a:ext uri="{28A0092B-C50C-407E-A947-70E740481C1C}">
                <a14:useLocalDpi xmlns:a14="http://schemas.microsoft.com/office/drawing/2010/main" val="0"/>
              </a:ext>
            </a:extLst>
          </a:blip>
          <a:srcRect/>
          <a:stretch>
            <a:fillRect/>
          </a:stretch>
        </p:blipFill>
        <p:spPr bwMode="auto">
          <a:xfrm>
            <a:off x="1115616" y="3208378"/>
            <a:ext cx="208823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3042797"/>
            <a:ext cx="1468904" cy="242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52051" y1="18652" x2="52051" y2="18652"/>
                        <a14:foregroundMark x1="48145" y1="19043" x2="32324" y2="25098"/>
                        <a14:foregroundMark x1="58105" y1="29980" x2="34863" y2="29590"/>
                        <a14:foregroundMark x1="30371" y1="32520" x2="27246" y2="37207"/>
                        <a14:foregroundMark x1="60254" y1="26660" x2="70605" y2="36035"/>
                        <a14:foregroundMark x1="29199" y1="66699" x2="28418" y2="47168"/>
                        <a14:foregroundMark x1="30371" y1="47754" x2="79395" y2="47363"/>
                        <a14:foregroundMark x1="76465" y1="49316" x2="64746" y2="72168"/>
                        <a14:foregroundMark x1="48340" y1="61035" x2="61621" y2="73730"/>
                        <a14:foregroundMark x1="79590" y1="51855" x2="92480" y2="29980"/>
                        <a14:foregroundMark x1="87207" y1="31152" x2="45801" y2="2246"/>
                        <a14:foregroundMark x1="53223" y1="2051" x2="87793" y2="22363"/>
                        <a14:foregroundMark x1="45605" y1="488" x2="879" y2="50488"/>
                        <a14:foregroundMark x1="879" y1="50488" x2="879" y2="50488"/>
                        <a14:foregroundMark x1="14160" y1="15723" x2="16309" y2="13574"/>
                        <a14:foregroundMark x1="94043" y1="34863" x2="60254" y2="97949"/>
                        <a14:foregroundMark x1="57324" y1="92285" x2="1855" y2="54395"/>
                        <a14:foregroundMark x1="74902" y1="89941" x2="96582" y2="39941"/>
                        <a14:foregroundMark x1="43848" y1="95410" x2="4785" y2="70215"/>
                      </a14:backgroundRemoval>
                    </a14:imgEffect>
                  </a14:imgLayer>
                </a14:imgProps>
              </a:ext>
              <a:ext uri="{28A0092B-C50C-407E-A947-70E740481C1C}">
                <a14:useLocalDpi xmlns:a14="http://schemas.microsoft.com/office/drawing/2010/main" val="0"/>
              </a:ext>
            </a:extLst>
          </a:blip>
          <a:srcRect/>
          <a:stretch>
            <a:fillRect/>
          </a:stretch>
        </p:blipFill>
        <p:spPr bwMode="auto">
          <a:xfrm>
            <a:off x="3741938" y="3281731"/>
            <a:ext cx="1950720" cy="195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437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p:txBody>
          <a:bodyPr anchor="t">
            <a:normAutofit/>
          </a:bodyPr>
          <a:lstStyle/>
          <a:p>
            <a:pPr marL="0" indent="0">
              <a:buNone/>
            </a:pPr>
            <a:r>
              <a:rPr lang="zh-CN" altLang="en-US" sz="2800" b="1" dirty="0">
                <a:solidFill>
                  <a:srgbClr val="FF6600"/>
                </a:solidFill>
              </a:rPr>
              <a:t>技术方法</a:t>
            </a:r>
            <a:r>
              <a:rPr lang="en-US" altLang="zh-CN" sz="2800" b="1" dirty="0">
                <a:solidFill>
                  <a:srgbClr val="FF6600"/>
                </a:solidFill>
              </a:rPr>
              <a:t>--</a:t>
            </a:r>
            <a:r>
              <a:rPr lang="zh-CN" altLang="en-US" sz="2400" b="1" dirty="0">
                <a:solidFill>
                  <a:srgbClr val="FF6600"/>
                </a:solidFill>
              </a:rPr>
              <a:t>可持续采购方法分析</a:t>
            </a:r>
            <a:endParaRPr lang="en-US" altLang="zh-CN" sz="2400" b="1" dirty="0">
              <a:solidFill>
                <a:srgbClr val="FF6600"/>
              </a:solidFill>
            </a:endParaRPr>
          </a:p>
          <a:p>
            <a:pPr marL="0" indent="0">
              <a:buNone/>
            </a:pPr>
            <a:r>
              <a:rPr lang="zh-CN" altLang="zh-CN" sz="2400" b="1" dirty="0" smtClean="0">
                <a:solidFill>
                  <a:schemeClr val="bg2"/>
                </a:solidFill>
              </a:rPr>
              <a:t>（</a:t>
            </a:r>
            <a:r>
              <a:rPr lang="en-US" altLang="zh-CN" sz="2400" b="1" dirty="0">
                <a:solidFill>
                  <a:schemeClr val="bg2"/>
                </a:solidFill>
              </a:rPr>
              <a:t>1</a:t>
            </a:r>
            <a:r>
              <a:rPr lang="zh-CN" altLang="zh-CN" sz="2400" b="1" dirty="0" smtClean="0">
                <a:solidFill>
                  <a:schemeClr val="bg2"/>
                </a:solidFill>
              </a:rPr>
              <a:t>）</a:t>
            </a:r>
            <a:r>
              <a:rPr lang="zh-CN" altLang="en-US" sz="2400" b="1" dirty="0">
                <a:solidFill>
                  <a:schemeClr val="bg2"/>
                </a:solidFill>
              </a:rPr>
              <a:t>可持续招评标</a:t>
            </a:r>
            <a:r>
              <a:rPr lang="zh-CN" altLang="en-US" sz="2400" b="1" dirty="0" smtClean="0">
                <a:solidFill>
                  <a:schemeClr val="bg2"/>
                </a:solidFill>
              </a:rPr>
              <a:t>方法</a:t>
            </a:r>
            <a:endParaRPr lang="en-US" altLang="zh-CN" sz="2400" b="1" dirty="0" smtClean="0">
              <a:solidFill>
                <a:schemeClr val="bg2"/>
              </a:solidFill>
            </a:endParaRPr>
          </a:p>
          <a:p>
            <a:pPr marL="0" indent="0">
              <a:buNone/>
            </a:pPr>
            <a:r>
              <a:rPr lang="en-US" altLang="zh-CN" sz="2400" dirty="0" smtClean="0">
                <a:solidFill>
                  <a:schemeClr val="bg2"/>
                </a:solidFill>
                <a:latin typeface="黑体" pitchFamily="49" charset="-122"/>
                <a:ea typeface="黑体" pitchFamily="49" charset="-122"/>
              </a:rPr>
              <a:t>    </a:t>
            </a:r>
            <a:r>
              <a:rPr lang="zh-CN" altLang="zh-CN" sz="2400" dirty="0" smtClean="0">
                <a:solidFill>
                  <a:schemeClr val="bg2"/>
                </a:solidFill>
                <a:latin typeface="黑体" pitchFamily="49" charset="-122"/>
                <a:ea typeface="黑体" pitchFamily="49" charset="-122"/>
              </a:rPr>
              <a:t>在</a:t>
            </a:r>
            <a:r>
              <a:rPr lang="zh-CN" altLang="zh-CN" sz="2400" dirty="0">
                <a:solidFill>
                  <a:schemeClr val="bg2"/>
                </a:solidFill>
                <a:latin typeface="黑体" pitchFamily="49" charset="-122"/>
                <a:ea typeface="黑体" pitchFamily="49" charset="-122"/>
              </a:rPr>
              <a:t>采购部门综合评分法的应用中，各相关因素的评分比重是可持续招评标的重要体现。与非可持续政府采购相比，环境因素在可持续政府采购中得以体现。目前将环境因素引入评标的采购部门中，环境因素占综合评分法的比重为</a:t>
            </a:r>
            <a:r>
              <a:rPr lang="en-US" altLang="zh-CN" sz="2400" dirty="0">
                <a:solidFill>
                  <a:schemeClr val="bg2"/>
                </a:solidFill>
                <a:latin typeface="黑体" pitchFamily="49" charset="-122"/>
                <a:ea typeface="黑体" pitchFamily="49" charset="-122"/>
              </a:rPr>
              <a:t>10%-20%</a:t>
            </a:r>
            <a:r>
              <a:rPr lang="zh-CN" altLang="zh-CN" sz="2400" dirty="0">
                <a:solidFill>
                  <a:schemeClr val="bg2"/>
                </a:solidFill>
                <a:latin typeface="黑体" pitchFamily="49" charset="-122"/>
                <a:ea typeface="黑体" pitchFamily="49" charset="-122"/>
              </a:rPr>
              <a:t>，使得绿色产品的环境优势得以体现。</a:t>
            </a:r>
          </a:p>
          <a:p>
            <a:pPr marL="0" indent="0">
              <a:buNone/>
            </a:pPr>
            <a:endParaRPr lang="en-US" altLang="zh-CN" sz="2400" dirty="0" smtClean="0">
              <a:solidFill>
                <a:schemeClr val="bg2"/>
              </a:solidFill>
            </a:endParaRPr>
          </a:p>
          <a:p>
            <a:pPr marL="0" indent="0">
              <a:buNone/>
            </a:pPr>
            <a:endParaRPr lang="zh-CN" altLang="zh-CN" sz="24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773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a:xfrm>
            <a:off x="1009442" y="1807361"/>
            <a:ext cx="7234965" cy="4429951"/>
          </a:xfrm>
        </p:spPr>
        <p:txBody>
          <a:bodyPr anchor="t">
            <a:normAutofit fontScale="92500" lnSpcReduction="10000"/>
          </a:bodyPr>
          <a:lstStyle/>
          <a:p>
            <a:pPr marL="0" indent="0">
              <a:buNone/>
            </a:pPr>
            <a:r>
              <a:rPr lang="zh-CN" altLang="en-US" sz="3000" b="1" dirty="0">
                <a:solidFill>
                  <a:srgbClr val="FF6600"/>
                </a:solidFill>
              </a:rPr>
              <a:t>技术方法</a:t>
            </a:r>
            <a:r>
              <a:rPr lang="en-US" altLang="zh-CN" sz="2800" b="1" dirty="0">
                <a:solidFill>
                  <a:srgbClr val="FF6600"/>
                </a:solidFill>
              </a:rPr>
              <a:t>--</a:t>
            </a:r>
            <a:r>
              <a:rPr lang="zh-CN" altLang="en-US" sz="2600" b="1" dirty="0">
                <a:solidFill>
                  <a:srgbClr val="FF6600"/>
                </a:solidFill>
              </a:rPr>
              <a:t>可持续采购方法</a:t>
            </a:r>
            <a:r>
              <a:rPr lang="zh-CN" altLang="en-US" sz="2600" b="1" dirty="0" smtClean="0">
                <a:solidFill>
                  <a:srgbClr val="FF6600"/>
                </a:solidFill>
              </a:rPr>
              <a:t>分析</a:t>
            </a:r>
            <a:endParaRPr lang="en-US" altLang="zh-CN" sz="2600" b="1" dirty="0" smtClean="0">
              <a:solidFill>
                <a:schemeClr val="bg2"/>
              </a:solidFill>
            </a:endParaRPr>
          </a:p>
          <a:p>
            <a:pPr marL="0" indent="0">
              <a:buNone/>
            </a:pPr>
            <a:r>
              <a:rPr lang="zh-CN" altLang="zh-CN" sz="2600" b="1" dirty="0" smtClean="0">
                <a:solidFill>
                  <a:schemeClr val="bg2"/>
                </a:solidFill>
              </a:rPr>
              <a:t>（</a:t>
            </a:r>
            <a:r>
              <a:rPr lang="en-US" altLang="zh-CN" sz="2600" b="1" dirty="0">
                <a:solidFill>
                  <a:schemeClr val="bg2"/>
                </a:solidFill>
              </a:rPr>
              <a:t>2</a:t>
            </a:r>
            <a:r>
              <a:rPr lang="zh-CN" altLang="zh-CN" sz="2600" b="1" dirty="0" smtClean="0">
                <a:solidFill>
                  <a:schemeClr val="bg2"/>
                </a:solidFill>
              </a:rPr>
              <a:t>）</a:t>
            </a:r>
            <a:r>
              <a:rPr lang="zh-CN" altLang="en-US" sz="2600" b="1" dirty="0">
                <a:solidFill>
                  <a:schemeClr val="bg2"/>
                </a:solidFill>
              </a:rPr>
              <a:t>生命周期方法的</a:t>
            </a:r>
            <a:r>
              <a:rPr lang="zh-CN" altLang="en-US" sz="2600" b="1" dirty="0" smtClean="0">
                <a:solidFill>
                  <a:schemeClr val="bg2"/>
                </a:solidFill>
              </a:rPr>
              <a:t>应用</a:t>
            </a:r>
            <a:endParaRPr lang="en-US" altLang="zh-CN" sz="2600" b="1" dirty="0" smtClean="0">
              <a:solidFill>
                <a:schemeClr val="bg2"/>
              </a:solidFill>
            </a:endParaRPr>
          </a:p>
          <a:p>
            <a:pPr marL="0" indent="0">
              <a:buNone/>
            </a:pPr>
            <a:r>
              <a:rPr lang="zh-CN" altLang="en-US" sz="2600" dirty="0" smtClean="0">
                <a:solidFill>
                  <a:schemeClr val="bg2"/>
                </a:solidFill>
                <a:latin typeface="黑体" pitchFamily="49" charset="-122"/>
                <a:ea typeface="黑体" pitchFamily="49" charset="-122"/>
              </a:rPr>
              <a:t>    将</a:t>
            </a:r>
            <a:r>
              <a:rPr lang="zh-CN" altLang="en-US" sz="2600" dirty="0">
                <a:solidFill>
                  <a:schemeClr val="bg2"/>
                </a:solidFill>
                <a:latin typeface="黑体" pitchFamily="49" charset="-122"/>
                <a:ea typeface="黑体" pitchFamily="49" charset="-122"/>
              </a:rPr>
              <a:t>生命周期方法引入可持续采购的技术方法中一方面可以使产品的经济成本在评标过程中得以更为准确的</a:t>
            </a:r>
            <a:r>
              <a:rPr lang="zh-CN" altLang="en-US" sz="2600" dirty="0" smtClean="0">
                <a:solidFill>
                  <a:schemeClr val="bg2"/>
                </a:solidFill>
                <a:latin typeface="黑体" pitchFamily="49" charset="-122"/>
                <a:ea typeface="黑体" pitchFamily="49" charset="-122"/>
              </a:rPr>
              <a:t>体现；</a:t>
            </a:r>
            <a:r>
              <a:rPr lang="zh-CN" altLang="en-US" sz="2600" dirty="0">
                <a:solidFill>
                  <a:schemeClr val="bg2"/>
                </a:solidFill>
                <a:latin typeface="黑体" pitchFamily="49" charset="-122"/>
                <a:ea typeface="黑体" pitchFamily="49" charset="-122"/>
              </a:rPr>
              <a:t>另一方面，它也促进了企业以生命周期为基础的经济成本核算和环境</a:t>
            </a:r>
            <a:r>
              <a:rPr lang="zh-CN" altLang="en-US" sz="2600" dirty="0" smtClean="0">
                <a:solidFill>
                  <a:schemeClr val="bg2"/>
                </a:solidFill>
                <a:latin typeface="黑体" pitchFamily="49" charset="-122"/>
                <a:ea typeface="黑体" pitchFamily="49" charset="-122"/>
              </a:rPr>
              <a:t>成本核算。</a:t>
            </a:r>
            <a:endParaRPr lang="en-US" altLang="zh-CN" sz="2600" dirty="0" smtClean="0">
              <a:solidFill>
                <a:schemeClr val="bg2"/>
              </a:solidFill>
              <a:latin typeface="黑体" pitchFamily="49" charset="-122"/>
              <a:ea typeface="黑体" pitchFamily="49" charset="-122"/>
            </a:endParaRPr>
          </a:p>
          <a:p>
            <a:pPr marL="0" indent="0">
              <a:buNone/>
            </a:pPr>
            <a:r>
              <a:rPr lang="en-US" altLang="zh-CN" sz="2600" dirty="0">
                <a:solidFill>
                  <a:schemeClr val="bg2"/>
                </a:solidFill>
                <a:latin typeface="黑体" pitchFamily="49" charset="-122"/>
                <a:ea typeface="黑体" pitchFamily="49" charset="-122"/>
              </a:rPr>
              <a:t> </a:t>
            </a:r>
            <a:r>
              <a:rPr lang="en-US" altLang="zh-CN" sz="2600" dirty="0" smtClean="0">
                <a:solidFill>
                  <a:schemeClr val="bg2"/>
                </a:solidFill>
                <a:latin typeface="黑体" pitchFamily="49" charset="-122"/>
                <a:ea typeface="黑体" pitchFamily="49" charset="-122"/>
              </a:rPr>
              <a:t>   </a:t>
            </a:r>
            <a:r>
              <a:rPr lang="zh-CN" altLang="en-US" sz="2600" dirty="0" smtClean="0">
                <a:solidFill>
                  <a:schemeClr val="bg2"/>
                </a:solidFill>
                <a:latin typeface="黑体" pitchFamily="49" charset="-122"/>
                <a:ea typeface="黑体" pitchFamily="49" charset="-122"/>
              </a:rPr>
              <a:t>在</a:t>
            </a:r>
            <a:r>
              <a:rPr lang="zh-CN" altLang="en-US" sz="2600" dirty="0">
                <a:solidFill>
                  <a:schemeClr val="bg2"/>
                </a:solidFill>
                <a:latin typeface="黑体" pitchFamily="49" charset="-122"/>
                <a:ea typeface="黑体" pitchFamily="49" charset="-122"/>
              </a:rPr>
              <a:t>可持续政府采购中，除了要考虑产品的采购成本，还应结合产品的使用成本、维修维护成本和处置成本进行产品生命周期内成本的综合考虑，才能更加科学合理的体现产品的经济价值、环境价值和社会价值。</a:t>
            </a:r>
            <a:endParaRPr lang="en-US" altLang="zh-CN" sz="2600" dirty="0" smtClean="0">
              <a:solidFill>
                <a:schemeClr val="bg2"/>
              </a:solidFill>
              <a:latin typeface="黑体" pitchFamily="49" charset="-122"/>
              <a:ea typeface="黑体" pitchFamily="49" charset="-122"/>
            </a:endParaRPr>
          </a:p>
          <a:p>
            <a:pPr marL="0" indent="0">
              <a:buNone/>
            </a:pPr>
            <a:endParaRPr lang="zh-CN" altLang="zh-CN" sz="24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615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solidFill>
                  <a:schemeClr val="bg2"/>
                </a:solidFill>
              </a:rPr>
              <a:t>主要内容</a:t>
            </a:r>
            <a:endParaRPr lang="zh-CN" altLang="en-US" b="1" dirty="0">
              <a:solidFill>
                <a:schemeClr val="bg2"/>
              </a:solidFill>
            </a:endParaRPr>
          </a:p>
        </p:txBody>
      </p:sp>
      <p:grpSp>
        <p:nvGrpSpPr>
          <p:cNvPr id="25" name="组合 24"/>
          <p:cNvGrpSpPr/>
          <p:nvPr/>
        </p:nvGrpSpPr>
        <p:grpSpPr>
          <a:xfrm>
            <a:off x="1475656" y="2167136"/>
            <a:ext cx="6182816" cy="685800"/>
            <a:chOff x="1475656" y="2167136"/>
            <a:chExt cx="6182816" cy="685800"/>
          </a:xfrm>
        </p:grpSpPr>
        <p:sp>
          <p:nvSpPr>
            <p:cNvPr id="7" name="AutoShape 4"/>
            <p:cNvSpPr>
              <a:spLocks noChangeArrowheads="1"/>
            </p:cNvSpPr>
            <p:nvPr/>
          </p:nvSpPr>
          <p:spPr bwMode="gray">
            <a:xfrm>
              <a:off x="1856656" y="2218729"/>
              <a:ext cx="5801816" cy="576263"/>
            </a:xfrm>
            <a:prstGeom prst="roundRect">
              <a:avLst>
                <a:gd name="adj" fmla="val 16667"/>
              </a:avLst>
            </a:prstGeom>
            <a:blipFill dpi="0" rotWithShape="1">
              <a:blip r:embed="rId3"/>
              <a:srcRect/>
              <a:tile tx="0" ty="0" sx="100000" sy="100000" flip="none" algn="tl"/>
            </a:blipFill>
            <a:ln w="28575" algn="ctr">
              <a:solidFill>
                <a:srgbClr val="FFC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chemeClr val="bg2"/>
                </a:solidFill>
                <a:effectLst/>
                <a:uLnTx/>
                <a:uFillTx/>
                <a:ea typeface="宋体" pitchFamily="2" charset="-122"/>
              </a:endParaRPr>
            </a:p>
          </p:txBody>
        </p:sp>
        <p:sp>
          <p:nvSpPr>
            <p:cNvPr id="9" name="Text Box 6"/>
            <p:cNvSpPr txBox="1">
              <a:spLocks noChangeArrowheads="1"/>
            </p:cNvSpPr>
            <p:nvPr/>
          </p:nvSpPr>
          <p:spPr bwMode="gray">
            <a:xfrm>
              <a:off x="2085256" y="2264691"/>
              <a:ext cx="5223048" cy="52322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a:r>
                <a:rPr lang="zh-CN" altLang="zh-CN" sz="2800" b="1" dirty="0">
                  <a:solidFill>
                    <a:schemeClr val="bg2"/>
                  </a:solidFill>
                  <a:latin typeface="Verdana"/>
                  <a:ea typeface="微软雅黑"/>
                </a:rPr>
                <a:t>中国可持续政府采购施行现状</a:t>
              </a:r>
              <a:endParaRPr kumimoji="0" lang="en-US" altLang="zh-CN" sz="2800" b="1" i="0" u="none" strike="noStrike" kern="0" cap="none" spc="0" normalizeH="0" baseline="0" noProof="0" dirty="0" smtClean="0">
                <a:ln>
                  <a:noFill/>
                </a:ln>
                <a:solidFill>
                  <a:schemeClr val="bg2"/>
                </a:solidFill>
                <a:effectLst/>
                <a:uLnTx/>
                <a:uFillTx/>
              </a:endParaRPr>
            </a:p>
          </p:txBody>
        </p:sp>
        <p:grpSp>
          <p:nvGrpSpPr>
            <p:cNvPr id="22" name="组合 21"/>
            <p:cNvGrpSpPr/>
            <p:nvPr/>
          </p:nvGrpSpPr>
          <p:grpSpPr>
            <a:xfrm>
              <a:off x="1475656" y="2167136"/>
              <a:ext cx="685800" cy="685800"/>
              <a:chOff x="1475656" y="2167136"/>
              <a:chExt cx="685800" cy="685800"/>
            </a:xfrm>
          </p:grpSpPr>
          <p:sp>
            <p:nvSpPr>
              <p:cNvPr id="8" name="AutoShape 5"/>
              <p:cNvSpPr>
                <a:spLocks noChangeArrowheads="1"/>
              </p:cNvSpPr>
              <p:nvPr/>
            </p:nvSpPr>
            <p:spPr bwMode="gray">
              <a:xfrm>
                <a:off x="1475656" y="2167136"/>
                <a:ext cx="685800" cy="685800"/>
              </a:xfrm>
              <a:prstGeom prst="diamond">
                <a:avLst/>
              </a:prstGeom>
              <a:blipFill dpi="0" rotWithShape="1">
                <a:blip r:embed="rId3"/>
                <a:srcRect/>
                <a:tile tx="0" ty="0" sx="100000" sy="100000" flip="none" algn="tl"/>
              </a:blipFill>
              <a:ln w="28575" algn="ctr">
                <a:solidFill>
                  <a:srgbClr val="FFC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chemeClr val="bg2"/>
                  </a:solidFill>
                  <a:effectLst/>
                  <a:uLnTx/>
                  <a:uFillTx/>
                </a:endParaRPr>
              </a:p>
            </p:txBody>
          </p:sp>
          <p:sp>
            <p:nvSpPr>
              <p:cNvPr id="10" name="Text Box 7"/>
              <p:cNvSpPr txBox="1">
                <a:spLocks noChangeArrowheads="1"/>
              </p:cNvSpPr>
              <p:nvPr/>
            </p:nvSpPr>
            <p:spPr bwMode="gray">
              <a:xfrm>
                <a:off x="1629644" y="2265561"/>
                <a:ext cx="354013" cy="457200"/>
              </a:xfrm>
              <a:prstGeom prst="rect">
                <a:avLst/>
              </a:prstGeom>
              <a:noFill/>
              <a:ln w="9525" algn="ctr">
                <a:noFill/>
                <a:miter lim="800000"/>
                <a:headEnd/>
                <a:tailEnd/>
              </a:ln>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chemeClr val="bg2"/>
                    </a:solidFill>
                    <a:effectLst/>
                    <a:uLnTx/>
                    <a:uFillTx/>
                    <a:latin typeface="Arial" charset="0"/>
                    <a:ea typeface="宋体" charset="-122"/>
                  </a:rPr>
                  <a:t>1</a:t>
                </a:r>
              </a:p>
            </p:txBody>
          </p:sp>
        </p:grpSp>
      </p:grpSp>
      <p:grpSp>
        <p:nvGrpSpPr>
          <p:cNvPr id="3" name="组合 2"/>
          <p:cNvGrpSpPr/>
          <p:nvPr/>
        </p:nvGrpSpPr>
        <p:grpSpPr>
          <a:xfrm>
            <a:off x="1475656" y="3247256"/>
            <a:ext cx="6182816" cy="685800"/>
            <a:chOff x="1475656" y="3115072"/>
            <a:chExt cx="6182816" cy="685800"/>
          </a:xfrm>
          <a:blipFill>
            <a:blip r:embed="rId4"/>
            <a:tile tx="0" ty="0" sx="100000" sy="100000" flip="none" algn="tl"/>
          </a:blipFill>
        </p:grpSpPr>
        <p:sp>
          <p:nvSpPr>
            <p:cNvPr id="12" name="AutoShape 9"/>
            <p:cNvSpPr>
              <a:spLocks noChangeArrowheads="1"/>
            </p:cNvSpPr>
            <p:nvPr/>
          </p:nvSpPr>
          <p:spPr bwMode="gray">
            <a:xfrm>
              <a:off x="1856656" y="3166665"/>
              <a:ext cx="5801816" cy="576263"/>
            </a:xfrm>
            <a:prstGeom prst="roundRect">
              <a:avLst>
                <a:gd name="adj" fmla="val 16667"/>
              </a:avLst>
            </a:prstGeom>
            <a:grpFill/>
            <a:ln w="28575" algn="ctr">
              <a:solidFill>
                <a:srgbClr val="00B05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chemeClr val="bg2"/>
                </a:solidFill>
                <a:effectLst/>
                <a:uLnTx/>
                <a:uFillTx/>
                <a:ea typeface="宋体" pitchFamily="2" charset="-122"/>
              </a:endParaRPr>
            </a:p>
          </p:txBody>
        </p:sp>
        <p:sp>
          <p:nvSpPr>
            <p:cNvPr id="14" name="Text Box 11"/>
            <p:cNvSpPr txBox="1">
              <a:spLocks noChangeArrowheads="1"/>
            </p:cNvSpPr>
            <p:nvPr/>
          </p:nvSpPr>
          <p:spPr bwMode="gray">
            <a:xfrm>
              <a:off x="2085256" y="3199328"/>
              <a:ext cx="5223048" cy="52322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dirty="0" smtClean="0">
                  <a:solidFill>
                    <a:schemeClr val="bg2"/>
                  </a:solidFill>
                  <a:latin typeface="Verdana"/>
                  <a:ea typeface="微软雅黑"/>
                </a:rPr>
                <a:t>  中国</a:t>
              </a:r>
              <a:r>
                <a:rPr lang="zh-CN" altLang="en-US" sz="2800" b="1" dirty="0">
                  <a:solidFill>
                    <a:schemeClr val="bg2"/>
                  </a:solidFill>
                  <a:latin typeface="Verdana"/>
                  <a:ea typeface="微软雅黑"/>
                </a:rPr>
                <a:t>可持续政府采购体系</a:t>
              </a:r>
              <a:endParaRPr lang="en-US" altLang="zh-CN" sz="2800" b="1" dirty="0">
                <a:solidFill>
                  <a:schemeClr val="bg2"/>
                </a:solidFill>
                <a:latin typeface="Verdana"/>
                <a:ea typeface="微软雅黑"/>
              </a:endParaRPr>
            </a:p>
          </p:txBody>
        </p:sp>
        <p:sp>
          <p:nvSpPr>
            <p:cNvPr id="13" name="AutoShape 10"/>
            <p:cNvSpPr>
              <a:spLocks noChangeArrowheads="1"/>
            </p:cNvSpPr>
            <p:nvPr/>
          </p:nvSpPr>
          <p:spPr bwMode="gray">
            <a:xfrm>
              <a:off x="1475656" y="3115072"/>
              <a:ext cx="685800" cy="685800"/>
            </a:xfrm>
            <a:prstGeom prst="diamond">
              <a:avLst/>
            </a:prstGeom>
            <a:grpFill/>
            <a:ln w="28575" algn="ctr">
              <a:solidFill>
                <a:srgbClr val="00B05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chemeClr val="bg2"/>
                </a:solidFill>
                <a:effectLst/>
                <a:uLnTx/>
                <a:uFillTx/>
              </a:endParaRPr>
            </a:p>
          </p:txBody>
        </p:sp>
        <p:sp>
          <p:nvSpPr>
            <p:cNvPr id="15" name="Text Box 12"/>
            <p:cNvSpPr txBox="1">
              <a:spLocks noChangeArrowheads="1"/>
            </p:cNvSpPr>
            <p:nvPr/>
          </p:nvSpPr>
          <p:spPr bwMode="gray">
            <a:xfrm>
              <a:off x="1629644" y="3213497"/>
              <a:ext cx="354013" cy="45720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chemeClr val="bg2"/>
                  </a:solidFill>
                  <a:effectLst/>
                  <a:uLnTx/>
                  <a:uFillTx/>
                  <a:latin typeface="Arial" charset="0"/>
                  <a:ea typeface="宋体" charset="-122"/>
                </a:rPr>
                <a:t>2</a:t>
              </a:r>
            </a:p>
          </p:txBody>
        </p:sp>
      </p:grpSp>
      <p:grpSp>
        <p:nvGrpSpPr>
          <p:cNvPr id="21" name="组合 20"/>
          <p:cNvGrpSpPr/>
          <p:nvPr/>
        </p:nvGrpSpPr>
        <p:grpSpPr>
          <a:xfrm>
            <a:off x="1475656" y="4327376"/>
            <a:ext cx="6182816" cy="685800"/>
            <a:chOff x="1475656" y="3953272"/>
            <a:chExt cx="6182816" cy="685800"/>
          </a:xfrm>
          <a:blipFill>
            <a:blip r:embed="rId5"/>
            <a:tile tx="0" ty="0" sx="100000" sy="100000" flip="none" algn="tl"/>
          </a:blipFill>
        </p:grpSpPr>
        <p:sp>
          <p:nvSpPr>
            <p:cNvPr id="17" name="AutoShape 14"/>
            <p:cNvSpPr>
              <a:spLocks noChangeArrowheads="1"/>
            </p:cNvSpPr>
            <p:nvPr/>
          </p:nvSpPr>
          <p:spPr bwMode="gray">
            <a:xfrm>
              <a:off x="1856656" y="4004865"/>
              <a:ext cx="5801816" cy="576263"/>
            </a:xfrm>
            <a:prstGeom prst="roundRect">
              <a:avLst>
                <a:gd name="adj" fmla="val 16667"/>
              </a:avLst>
            </a:prstGeom>
            <a:grpFill/>
            <a:ln w="28575" algn="ctr">
              <a:solidFill>
                <a:srgbClr val="00B0F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宋体" pitchFamily="2" charset="-122"/>
              </a:endParaRPr>
            </a:p>
          </p:txBody>
        </p:sp>
        <p:sp>
          <p:nvSpPr>
            <p:cNvPr id="19" name="Text Box 16"/>
            <p:cNvSpPr txBox="1">
              <a:spLocks noChangeArrowheads="1"/>
            </p:cNvSpPr>
            <p:nvPr/>
          </p:nvSpPr>
          <p:spPr bwMode="gray">
            <a:xfrm>
              <a:off x="2085256" y="4044260"/>
              <a:ext cx="5223048" cy="52322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r>
                <a:rPr lang="zh-CN" altLang="en-US" sz="2800" b="1" dirty="0" smtClean="0">
                  <a:solidFill>
                    <a:schemeClr val="bg2"/>
                  </a:solidFill>
                  <a:latin typeface="Verdana"/>
                  <a:ea typeface="微软雅黑"/>
                </a:rPr>
                <a:t>  结论</a:t>
              </a:r>
              <a:r>
                <a:rPr lang="zh-CN" altLang="en-US" sz="2800" b="1" dirty="0">
                  <a:solidFill>
                    <a:schemeClr val="bg2"/>
                  </a:solidFill>
                  <a:latin typeface="Verdana"/>
                  <a:ea typeface="微软雅黑"/>
                </a:rPr>
                <a:t>与展望</a:t>
              </a:r>
              <a:endParaRPr lang="en-US" altLang="zh-CN" sz="2800" b="1" dirty="0">
                <a:solidFill>
                  <a:schemeClr val="bg2"/>
                </a:solidFill>
                <a:latin typeface="Verdana"/>
                <a:ea typeface="微软雅黑"/>
              </a:endParaRPr>
            </a:p>
          </p:txBody>
        </p:sp>
        <p:sp>
          <p:nvSpPr>
            <p:cNvPr id="18" name="AutoShape 15"/>
            <p:cNvSpPr>
              <a:spLocks noChangeArrowheads="1"/>
            </p:cNvSpPr>
            <p:nvPr/>
          </p:nvSpPr>
          <p:spPr bwMode="gray">
            <a:xfrm>
              <a:off x="1475656" y="3953272"/>
              <a:ext cx="685800" cy="685800"/>
            </a:xfrm>
            <a:prstGeom prst="diamond">
              <a:avLst/>
            </a:prstGeom>
            <a:grpFill/>
            <a:ln w="28575" algn="ctr">
              <a:solidFill>
                <a:srgbClr val="00B0F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0" name="Text Box 17"/>
            <p:cNvSpPr txBox="1">
              <a:spLocks noChangeArrowheads="1"/>
            </p:cNvSpPr>
            <p:nvPr/>
          </p:nvSpPr>
          <p:spPr bwMode="gray">
            <a:xfrm>
              <a:off x="1629644" y="4051697"/>
              <a:ext cx="354013" cy="45720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chemeClr val="bg2"/>
                  </a:solidFill>
                  <a:effectLst/>
                  <a:uLnTx/>
                  <a:uFillTx/>
                  <a:latin typeface="Arial" charset="0"/>
                  <a:ea typeface="宋体" charset="-122"/>
                </a:rPr>
                <a:t>3</a:t>
              </a:r>
            </a:p>
          </p:txBody>
        </p:sp>
      </p:grpSp>
      <p:pic>
        <p:nvPicPr>
          <p:cNvPr id="23" name="Picture 25"/>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70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750" tmFilter="0, 0; .2, .5; .8, .5; 1, 0"/>
                                        <p:tgtEl>
                                          <p:spTgt spid="25"/>
                                        </p:tgtEl>
                                      </p:cBhvr>
                                    </p:animEffect>
                                    <p:animScale>
                                      <p:cBhvr>
                                        <p:cTn id="7" dur="375"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a:xfrm>
            <a:off x="1009442" y="1807361"/>
            <a:ext cx="7234965" cy="4573967"/>
          </a:xfrm>
        </p:spPr>
        <p:txBody>
          <a:bodyPr anchor="t">
            <a:normAutofit/>
          </a:bodyPr>
          <a:lstStyle/>
          <a:p>
            <a:pPr marL="0" indent="0">
              <a:buNone/>
            </a:pPr>
            <a:r>
              <a:rPr lang="zh-CN" altLang="en-US" sz="2800" b="1" dirty="0">
                <a:solidFill>
                  <a:srgbClr val="FF6600"/>
                </a:solidFill>
              </a:rPr>
              <a:t>技术方法</a:t>
            </a:r>
            <a:r>
              <a:rPr lang="en-US" altLang="zh-CN" sz="2800" b="1" dirty="0">
                <a:solidFill>
                  <a:srgbClr val="FF6600"/>
                </a:solidFill>
              </a:rPr>
              <a:t>--</a:t>
            </a:r>
            <a:r>
              <a:rPr lang="zh-CN" altLang="en-US" sz="2400" b="1" dirty="0">
                <a:solidFill>
                  <a:srgbClr val="FF6600"/>
                </a:solidFill>
              </a:rPr>
              <a:t>可持续采购方法</a:t>
            </a:r>
            <a:r>
              <a:rPr lang="zh-CN" altLang="en-US" sz="2400" b="1" dirty="0" smtClean="0">
                <a:solidFill>
                  <a:srgbClr val="FF6600"/>
                </a:solidFill>
              </a:rPr>
              <a:t>分析</a:t>
            </a:r>
            <a:endParaRPr lang="en-US" altLang="zh-CN" sz="2400" b="1" dirty="0" smtClean="0">
              <a:solidFill>
                <a:schemeClr val="bg2"/>
              </a:solidFill>
            </a:endParaRPr>
          </a:p>
          <a:p>
            <a:pPr marL="0" indent="0">
              <a:buNone/>
            </a:pPr>
            <a:r>
              <a:rPr lang="zh-CN" altLang="zh-CN" sz="2400" b="1" dirty="0" smtClean="0">
                <a:solidFill>
                  <a:schemeClr val="bg2"/>
                </a:solidFill>
              </a:rPr>
              <a:t>（</a:t>
            </a:r>
            <a:r>
              <a:rPr lang="en-US" altLang="zh-CN" sz="2400" b="1" dirty="0">
                <a:solidFill>
                  <a:schemeClr val="bg2"/>
                </a:solidFill>
              </a:rPr>
              <a:t>2</a:t>
            </a:r>
            <a:r>
              <a:rPr lang="zh-CN" altLang="zh-CN" sz="2400" b="1" dirty="0" smtClean="0">
                <a:solidFill>
                  <a:schemeClr val="bg2"/>
                </a:solidFill>
              </a:rPr>
              <a:t>）</a:t>
            </a:r>
            <a:r>
              <a:rPr lang="zh-CN" altLang="en-US" sz="2400" b="1" dirty="0">
                <a:solidFill>
                  <a:schemeClr val="bg2"/>
                </a:solidFill>
              </a:rPr>
              <a:t>生命周期方法的</a:t>
            </a:r>
            <a:r>
              <a:rPr lang="zh-CN" altLang="en-US" sz="2400" b="1" dirty="0" smtClean="0">
                <a:solidFill>
                  <a:schemeClr val="bg2"/>
                </a:solidFill>
              </a:rPr>
              <a:t>应用</a:t>
            </a:r>
            <a:endParaRPr lang="en-US" altLang="zh-CN" sz="2400" b="1" dirty="0" smtClean="0">
              <a:solidFill>
                <a:schemeClr val="bg2"/>
              </a:solidFill>
            </a:endParaRPr>
          </a:p>
          <a:p>
            <a:pPr marL="0" indent="0">
              <a:buNone/>
            </a:pPr>
            <a:r>
              <a:rPr lang="zh-CN" altLang="en-US" sz="2400" dirty="0" smtClean="0">
                <a:solidFill>
                  <a:schemeClr val="bg2"/>
                </a:solidFill>
                <a:latin typeface="黑体" pitchFamily="49" charset="-122"/>
                <a:ea typeface="黑体" pitchFamily="49" charset="-122"/>
              </a:rPr>
              <a:t>    以</a:t>
            </a:r>
            <a:r>
              <a:rPr lang="en-US" altLang="zh-CN" sz="2400" dirty="0">
                <a:solidFill>
                  <a:schemeClr val="bg2"/>
                </a:solidFill>
                <a:latin typeface="黑体" pitchFamily="49" charset="-122"/>
                <a:ea typeface="黑体" pitchFamily="49" charset="-122"/>
              </a:rPr>
              <a:t>2010</a:t>
            </a:r>
            <a:r>
              <a:rPr lang="zh-CN" altLang="en-US" sz="2400" dirty="0">
                <a:solidFill>
                  <a:schemeClr val="bg2"/>
                </a:solidFill>
                <a:latin typeface="黑体" pitchFamily="49" charset="-122"/>
                <a:ea typeface="黑体" pitchFamily="49" charset="-122"/>
              </a:rPr>
              <a:t>年天津市政府采购中心的某次空调采购进行生命周期成本计算结果为例</a:t>
            </a:r>
            <a:r>
              <a:rPr lang="zh-CN" altLang="en-US" sz="2400" dirty="0" smtClean="0">
                <a:solidFill>
                  <a:schemeClr val="bg2"/>
                </a:solidFill>
                <a:latin typeface="黑体" pitchFamily="49" charset="-122"/>
                <a:ea typeface="黑体" pitchFamily="49" charset="-122"/>
              </a:rPr>
              <a:t>。</a:t>
            </a:r>
            <a:r>
              <a:rPr lang="zh-CN" altLang="en-US" sz="2400" dirty="0">
                <a:solidFill>
                  <a:schemeClr val="bg2"/>
                </a:solidFill>
                <a:latin typeface="黑体" pitchFamily="49" charset="-122"/>
                <a:ea typeface="黑体" pitchFamily="49" charset="-122"/>
              </a:rPr>
              <a:t>中标产品与未中标</a:t>
            </a:r>
            <a:r>
              <a:rPr lang="zh-CN" altLang="zh-CN" sz="2400" dirty="0">
                <a:solidFill>
                  <a:schemeClr val="bg2"/>
                </a:solidFill>
                <a:latin typeface="黑体" pitchFamily="49" charset="-122"/>
                <a:ea typeface="黑体" pitchFamily="49" charset="-122"/>
              </a:rPr>
              <a:t>产品</a:t>
            </a:r>
            <a:r>
              <a:rPr lang="zh-CN" altLang="en-US" sz="2400" dirty="0">
                <a:solidFill>
                  <a:schemeClr val="bg2"/>
                </a:solidFill>
                <a:latin typeface="黑体" pitchFamily="49" charset="-122"/>
                <a:ea typeface="黑体" pitchFamily="49" charset="-122"/>
              </a:rPr>
              <a:t>的均值相比：</a:t>
            </a:r>
            <a:r>
              <a:rPr lang="zh-CN" altLang="zh-CN" sz="2400" dirty="0">
                <a:solidFill>
                  <a:schemeClr val="bg2"/>
                </a:solidFill>
                <a:latin typeface="黑体" pitchFamily="49" charset="-122"/>
                <a:ea typeface="黑体" pitchFamily="49" charset="-122"/>
              </a:rPr>
              <a:t>节省</a:t>
            </a:r>
            <a:r>
              <a:rPr lang="en-US" altLang="zh-CN" sz="2400" dirty="0">
                <a:solidFill>
                  <a:schemeClr val="bg2"/>
                </a:solidFill>
                <a:latin typeface="黑体" pitchFamily="49" charset="-122"/>
                <a:ea typeface="黑体" pitchFamily="49" charset="-122"/>
              </a:rPr>
              <a:t>556.7</a:t>
            </a:r>
            <a:r>
              <a:rPr lang="zh-CN" altLang="zh-CN" sz="2400" dirty="0">
                <a:solidFill>
                  <a:schemeClr val="bg2"/>
                </a:solidFill>
                <a:latin typeface="黑体" pitchFamily="49" charset="-122"/>
                <a:ea typeface="黑体" pitchFamily="49" charset="-122"/>
              </a:rPr>
              <a:t>吨标煤，减少排放</a:t>
            </a:r>
            <a:r>
              <a:rPr lang="en-US" altLang="zh-CN" sz="2400" dirty="0">
                <a:solidFill>
                  <a:schemeClr val="bg2"/>
                </a:solidFill>
                <a:latin typeface="黑体" pitchFamily="49" charset="-122"/>
                <a:ea typeface="黑体" pitchFamily="49" charset="-122"/>
              </a:rPr>
              <a:t>5910.7</a:t>
            </a:r>
            <a:r>
              <a:rPr lang="zh-CN" altLang="zh-CN" sz="2400" dirty="0">
                <a:solidFill>
                  <a:schemeClr val="bg2"/>
                </a:solidFill>
                <a:latin typeface="黑体" pitchFamily="49" charset="-122"/>
                <a:ea typeface="黑体" pitchFamily="49" charset="-122"/>
              </a:rPr>
              <a:t>吨</a:t>
            </a:r>
            <a:r>
              <a:rPr lang="en-US" altLang="zh-CN" sz="2400" dirty="0">
                <a:solidFill>
                  <a:schemeClr val="bg2"/>
                </a:solidFill>
                <a:latin typeface="黑体" pitchFamily="49" charset="-122"/>
                <a:ea typeface="黑体" pitchFamily="49" charset="-122"/>
              </a:rPr>
              <a:t>CO2</a:t>
            </a:r>
            <a:r>
              <a:rPr lang="zh-CN" altLang="zh-CN" sz="2400" dirty="0">
                <a:solidFill>
                  <a:schemeClr val="bg2"/>
                </a:solidFill>
                <a:latin typeface="黑体" pitchFamily="49" charset="-122"/>
                <a:ea typeface="黑体" pitchFamily="49" charset="-122"/>
              </a:rPr>
              <a:t>，固废减排</a:t>
            </a:r>
            <a:r>
              <a:rPr lang="en-US" altLang="zh-CN" sz="2400" dirty="0">
                <a:solidFill>
                  <a:schemeClr val="bg2"/>
                </a:solidFill>
                <a:latin typeface="黑体" pitchFamily="49" charset="-122"/>
                <a:ea typeface="黑体" pitchFamily="49" charset="-122"/>
              </a:rPr>
              <a:t>9288kg</a:t>
            </a:r>
            <a:r>
              <a:rPr lang="zh-CN" altLang="zh-CN" sz="2400" dirty="0">
                <a:solidFill>
                  <a:schemeClr val="bg2"/>
                </a:solidFill>
                <a:latin typeface="黑体" pitchFamily="49" charset="-122"/>
                <a:ea typeface="黑体" pitchFamily="49" charset="-122"/>
              </a:rPr>
              <a:t>。天津市政府采购中心</a:t>
            </a:r>
            <a:r>
              <a:rPr lang="en-US" altLang="zh-CN" sz="2400" dirty="0">
                <a:solidFill>
                  <a:schemeClr val="bg2"/>
                </a:solidFill>
                <a:latin typeface="黑体" pitchFamily="49" charset="-122"/>
                <a:ea typeface="黑体" pitchFamily="49" charset="-122"/>
              </a:rPr>
              <a:t>2010</a:t>
            </a:r>
            <a:r>
              <a:rPr lang="zh-CN" altLang="zh-CN" sz="2400" dirty="0">
                <a:solidFill>
                  <a:schemeClr val="bg2"/>
                </a:solidFill>
                <a:latin typeface="黑体" pitchFamily="49" charset="-122"/>
                <a:ea typeface="黑体" pitchFamily="49" charset="-122"/>
              </a:rPr>
              <a:t>年全年的空调采购中，空调的总采购成本比市场中非绿色的产品相比多花费了</a:t>
            </a:r>
            <a:r>
              <a:rPr lang="en-US" altLang="zh-CN" sz="2400" dirty="0">
                <a:solidFill>
                  <a:schemeClr val="bg2"/>
                </a:solidFill>
                <a:latin typeface="黑体" pitchFamily="49" charset="-122"/>
                <a:ea typeface="黑体" pitchFamily="49" charset="-122"/>
              </a:rPr>
              <a:t>409.78</a:t>
            </a:r>
            <a:r>
              <a:rPr lang="zh-CN" altLang="zh-CN" sz="2400" dirty="0">
                <a:solidFill>
                  <a:schemeClr val="bg2"/>
                </a:solidFill>
                <a:latin typeface="黑体" pitchFamily="49" charset="-122"/>
                <a:ea typeface="黑体" pitchFamily="49" charset="-122"/>
              </a:rPr>
              <a:t>万元，但从生命周期角度考虑节约了</a:t>
            </a:r>
            <a:r>
              <a:rPr lang="en-US" altLang="zh-CN" sz="2400" dirty="0">
                <a:solidFill>
                  <a:schemeClr val="bg2"/>
                </a:solidFill>
                <a:latin typeface="黑体" pitchFamily="49" charset="-122"/>
                <a:ea typeface="黑体" pitchFamily="49" charset="-122"/>
              </a:rPr>
              <a:t>278.93</a:t>
            </a:r>
            <a:r>
              <a:rPr lang="zh-CN" altLang="zh-CN" sz="2400" dirty="0">
                <a:solidFill>
                  <a:schemeClr val="bg2"/>
                </a:solidFill>
                <a:latin typeface="黑体" pitchFamily="49" charset="-122"/>
                <a:ea typeface="黑体" pitchFamily="49" charset="-122"/>
              </a:rPr>
              <a:t>万元，同时还能达到最优力度的节能减排。</a:t>
            </a: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24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p:txBody>
          <a:bodyPr anchor="t">
            <a:normAutofit/>
          </a:bodyPr>
          <a:lstStyle/>
          <a:p>
            <a:pPr marL="0" indent="0">
              <a:buNone/>
            </a:pPr>
            <a:r>
              <a:rPr lang="zh-CN" altLang="en-US" sz="2800" b="1" dirty="0">
                <a:solidFill>
                  <a:srgbClr val="FF6600"/>
                </a:solidFill>
              </a:rPr>
              <a:t>技术方法</a:t>
            </a:r>
            <a:r>
              <a:rPr lang="en-US" altLang="zh-CN" sz="2800" b="1" dirty="0">
                <a:solidFill>
                  <a:srgbClr val="FF6600"/>
                </a:solidFill>
              </a:rPr>
              <a:t>--</a:t>
            </a:r>
            <a:r>
              <a:rPr lang="zh-CN" altLang="en-US" sz="2400" b="1" dirty="0">
                <a:solidFill>
                  <a:srgbClr val="FF6600"/>
                </a:solidFill>
              </a:rPr>
              <a:t>技术方法完善</a:t>
            </a:r>
            <a:endParaRPr lang="en-US" altLang="zh-CN" sz="2400" b="1" dirty="0">
              <a:solidFill>
                <a:srgbClr val="FF6600"/>
              </a:solidFill>
            </a:endParaRPr>
          </a:p>
          <a:p>
            <a:pPr marL="0" indent="0">
              <a:buNone/>
            </a:pPr>
            <a:endParaRPr lang="zh-CN" altLang="zh-CN" sz="2400" b="1" dirty="0">
              <a:solidFill>
                <a:schemeClr val="bg2"/>
              </a:solidFill>
            </a:endParaRPr>
          </a:p>
          <a:p>
            <a:pPr marL="0" indent="0">
              <a:buNone/>
            </a:pPr>
            <a:endParaRPr lang="en-US" altLang="zh-CN" sz="2400" dirty="0" smtClean="0">
              <a:solidFill>
                <a:schemeClr val="bg2"/>
              </a:solidFill>
            </a:endParaRPr>
          </a:p>
          <a:p>
            <a:pPr marL="0" indent="0">
              <a:buNone/>
            </a:pPr>
            <a:endParaRPr lang="zh-CN" altLang="zh-CN" sz="24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9"/>
          <p:cNvGrpSpPr>
            <a:grpSpLocks/>
          </p:cNvGrpSpPr>
          <p:nvPr/>
        </p:nvGrpSpPr>
        <p:grpSpPr bwMode="auto">
          <a:xfrm>
            <a:off x="1043608" y="2722893"/>
            <a:ext cx="7020000" cy="490083"/>
            <a:chOff x="960" y="990"/>
            <a:chExt cx="1104" cy="2530"/>
          </a:xfrm>
          <a:solidFill>
            <a:schemeClr val="bg2">
              <a:lumMod val="75000"/>
            </a:schemeClr>
          </a:solidFill>
        </p:grpSpPr>
        <p:sp>
          <p:nvSpPr>
            <p:cNvPr id="9" name="AutoShape 32"/>
            <p:cNvSpPr>
              <a:spLocks noChangeArrowheads="1"/>
            </p:cNvSpPr>
            <p:nvPr/>
          </p:nvSpPr>
          <p:spPr bwMode="gray">
            <a:xfrm>
              <a:off x="960" y="1104"/>
              <a:ext cx="1104" cy="2416"/>
            </a:xfrm>
            <a:prstGeom prst="roundRect">
              <a:avLst>
                <a:gd name="adj" fmla="val 17509"/>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Text Box 31"/>
            <p:cNvSpPr txBox="1">
              <a:spLocks noChangeArrowheads="1"/>
            </p:cNvSpPr>
            <p:nvPr/>
          </p:nvSpPr>
          <p:spPr bwMode="gray">
            <a:xfrm>
              <a:off x="960" y="990"/>
              <a:ext cx="1104" cy="238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400" b="1" dirty="0" smtClean="0">
                  <a:solidFill>
                    <a:srgbClr val="FFFFFF"/>
                  </a:solidFill>
                  <a:latin typeface="黑体" pitchFamily="49" charset="-122"/>
                  <a:ea typeface="黑体" pitchFamily="49" charset="-122"/>
                </a:rPr>
                <a:t>进一步</a:t>
              </a:r>
              <a:r>
                <a:rPr lang="zh-CN" altLang="en-US" sz="2400" b="1" dirty="0">
                  <a:solidFill>
                    <a:srgbClr val="FFFFFF"/>
                  </a:solidFill>
                  <a:latin typeface="黑体" pitchFamily="49" charset="-122"/>
                  <a:ea typeface="黑体" pitchFamily="49" charset="-122"/>
                </a:rPr>
                <a:t>扩充完善两类清单，加大环境因素评分权重</a:t>
              </a:r>
            </a:p>
          </p:txBody>
        </p:sp>
      </p:grpSp>
      <p:grpSp>
        <p:nvGrpSpPr>
          <p:cNvPr id="14" name="Group 37"/>
          <p:cNvGrpSpPr>
            <a:grpSpLocks/>
          </p:cNvGrpSpPr>
          <p:nvPr/>
        </p:nvGrpSpPr>
        <p:grpSpPr bwMode="auto">
          <a:xfrm>
            <a:off x="1043612" y="4545176"/>
            <a:ext cx="7020000" cy="468000"/>
            <a:chOff x="3817" y="1536"/>
            <a:chExt cx="1079" cy="2158"/>
          </a:xfrm>
        </p:grpSpPr>
        <p:sp>
          <p:nvSpPr>
            <p:cNvPr id="17" name="AutoShape 40"/>
            <p:cNvSpPr>
              <a:spLocks noChangeArrowheads="1"/>
            </p:cNvSpPr>
            <p:nvPr/>
          </p:nvSpPr>
          <p:spPr bwMode="gray">
            <a:xfrm>
              <a:off x="3817" y="1536"/>
              <a:ext cx="1079" cy="2158"/>
            </a:xfrm>
            <a:prstGeom prst="roundRect">
              <a:avLst>
                <a:gd name="adj" fmla="val 17509"/>
              </a:avLst>
            </a:prstGeom>
            <a:solidFill>
              <a:schemeClr val="accent2">
                <a:lumMod val="75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Text Box 39"/>
            <p:cNvSpPr txBox="1">
              <a:spLocks noChangeArrowheads="1"/>
            </p:cNvSpPr>
            <p:nvPr/>
          </p:nvSpPr>
          <p:spPr bwMode="gray">
            <a:xfrm>
              <a:off x="3817" y="1536"/>
              <a:ext cx="1079" cy="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400" b="1" dirty="0" smtClean="0">
                  <a:solidFill>
                    <a:srgbClr val="FFFFFF"/>
                  </a:solidFill>
                  <a:latin typeface="黑体" pitchFamily="49" charset="-122"/>
                  <a:ea typeface="黑体" pitchFamily="49" charset="-122"/>
                </a:rPr>
                <a:t>全面</a:t>
              </a:r>
              <a:r>
                <a:rPr lang="zh-CN" altLang="en-US" sz="2400" b="1" dirty="0">
                  <a:solidFill>
                    <a:srgbClr val="FFFFFF"/>
                  </a:solidFill>
                  <a:latin typeface="黑体" pitchFamily="49" charset="-122"/>
                  <a:ea typeface="黑体" pitchFamily="49" charset="-122"/>
                </a:rPr>
                <a:t>促进生命周期方法的应用，优化政府采购制度</a:t>
              </a:r>
            </a:p>
          </p:txBody>
        </p:sp>
      </p:grpSp>
      <p:grpSp>
        <p:nvGrpSpPr>
          <p:cNvPr id="22" name="Group 45"/>
          <p:cNvGrpSpPr>
            <a:grpSpLocks/>
          </p:cNvGrpSpPr>
          <p:nvPr/>
        </p:nvGrpSpPr>
        <p:grpSpPr bwMode="auto">
          <a:xfrm>
            <a:off x="1043611" y="3645539"/>
            <a:ext cx="7020000" cy="485587"/>
            <a:chOff x="2416" y="1296"/>
            <a:chExt cx="1088" cy="2485"/>
          </a:xfrm>
          <a:solidFill>
            <a:schemeClr val="accent5">
              <a:lumMod val="75000"/>
            </a:schemeClr>
          </a:solidFill>
        </p:grpSpPr>
        <p:sp>
          <p:nvSpPr>
            <p:cNvPr id="24" name="AutoShape 47"/>
            <p:cNvSpPr>
              <a:spLocks noChangeArrowheads="1"/>
            </p:cNvSpPr>
            <p:nvPr/>
          </p:nvSpPr>
          <p:spPr bwMode="gray">
            <a:xfrm>
              <a:off x="2416" y="1296"/>
              <a:ext cx="1088" cy="2395"/>
            </a:xfrm>
            <a:prstGeom prst="roundRect">
              <a:avLst>
                <a:gd name="adj" fmla="val 17509"/>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Text Box 50"/>
            <p:cNvSpPr txBox="1">
              <a:spLocks noChangeArrowheads="1"/>
            </p:cNvSpPr>
            <p:nvPr/>
          </p:nvSpPr>
          <p:spPr bwMode="gray">
            <a:xfrm>
              <a:off x="2416" y="1386"/>
              <a:ext cx="1088" cy="2395"/>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400" b="1" dirty="0" smtClean="0">
                  <a:solidFill>
                    <a:srgbClr val="FFFFFF"/>
                  </a:solidFill>
                  <a:latin typeface="黑体" pitchFamily="49" charset="-122"/>
                  <a:ea typeface="黑体" pitchFamily="49" charset="-122"/>
                </a:rPr>
                <a:t>大力</a:t>
              </a:r>
              <a:r>
                <a:rPr lang="zh-CN" altLang="en-US" sz="2400" b="1" dirty="0">
                  <a:solidFill>
                    <a:srgbClr val="FFFFFF"/>
                  </a:solidFill>
                  <a:latin typeface="黑体" pitchFamily="49" charset="-122"/>
                  <a:ea typeface="黑体" pitchFamily="49" charset="-122"/>
                </a:rPr>
                <a:t>推广</a:t>
              </a:r>
              <a:r>
                <a:rPr lang="en-US" altLang="zh-CN" sz="2400" b="1" dirty="0">
                  <a:solidFill>
                    <a:srgbClr val="FFFFFF"/>
                  </a:solidFill>
                  <a:latin typeface="Times New Roman" pitchFamily="18" charset="0"/>
                  <a:ea typeface="黑体" pitchFamily="49" charset="-122"/>
                  <a:cs typeface="Times New Roman" pitchFamily="18" charset="0"/>
                </a:rPr>
                <a:t>II</a:t>
              </a:r>
              <a:r>
                <a:rPr lang="zh-CN" altLang="en-US" sz="2400" b="1" dirty="0">
                  <a:solidFill>
                    <a:srgbClr val="FFFFFF"/>
                  </a:solidFill>
                  <a:latin typeface="黑体" pitchFamily="49" charset="-122"/>
                  <a:ea typeface="黑体" pitchFamily="49" charset="-122"/>
                </a:rPr>
                <a:t>型和</a:t>
              </a:r>
              <a:r>
                <a:rPr lang="en-US" altLang="zh-CN" sz="2400" b="1" dirty="0">
                  <a:solidFill>
                    <a:srgbClr val="FFFFFF"/>
                  </a:solidFill>
                  <a:latin typeface="Times New Roman" pitchFamily="18" charset="0"/>
                  <a:ea typeface="黑体" pitchFamily="49" charset="-122"/>
                  <a:cs typeface="Times New Roman" pitchFamily="18" charset="0"/>
                </a:rPr>
                <a:t>III</a:t>
              </a:r>
              <a:r>
                <a:rPr lang="zh-CN" altLang="en-US" sz="2400" b="1" dirty="0">
                  <a:solidFill>
                    <a:srgbClr val="FFFFFF"/>
                  </a:solidFill>
                  <a:latin typeface="黑体" pitchFamily="49" charset="-122"/>
                  <a:ea typeface="黑体" pitchFamily="49" charset="-122"/>
                </a:rPr>
                <a:t>型环境标志，建立数据支撑体系</a:t>
              </a:r>
            </a:p>
          </p:txBody>
        </p:sp>
      </p:grpSp>
    </p:spTree>
    <p:extLst>
      <p:ext uri="{BB962C8B-B14F-4D97-AF65-F5344CB8AC3E}">
        <p14:creationId xmlns:p14="http://schemas.microsoft.com/office/powerpoint/2010/main" val="3446573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a:xfrm>
            <a:off x="1009442" y="1807361"/>
            <a:ext cx="7306973" cy="4717983"/>
          </a:xfrm>
        </p:spPr>
        <p:txBody>
          <a:bodyPr anchor="t">
            <a:normAutofit lnSpcReduction="10000"/>
          </a:bodyPr>
          <a:lstStyle/>
          <a:p>
            <a:pPr marL="0" indent="0">
              <a:buNone/>
            </a:pPr>
            <a:r>
              <a:rPr lang="zh-CN" altLang="en-US" sz="2800" b="1" dirty="0">
                <a:solidFill>
                  <a:srgbClr val="FF6600"/>
                </a:solidFill>
              </a:rPr>
              <a:t>监督管理</a:t>
            </a:r>
            <a:r>
              <a:rPr lang="en-US" altLang="zh-CN" sz="2800" b="1" dirty="0">
                <a:solidFill>
                  <a:srgbClr val="FF6600"/>
                </a:solidFill>
              </a:rPr>
              <a:t>--</a:t>
            </a:r>
            <a:r>
              <a:rPr lang="zh-CN" altLang="en-US" sz="2400" b="1" dirty="0">
                <a:solidFill>
                  <a:srgbClr val="FF6600"/>
                </a:solidFill>
              </a:rPr>
              <a:t>政府采购机构内部</a:t>
            </a:r>
            <a:r>
              <a:rPr lang="zh-CN" altLang="en-US" sz="2400" b="1" dirty="0" smtClean="0">
                <a:solidFill>
                  <a:srgbClr val="FF6600"/>
                </a:solidFill>
              </a:rPr>
              <a:t>监管</a:t>
            </a:r>
            <a:endParaRPr lang="en-US" altLang="zh-CN" sz="2400" b="1" dirty="0" smtClean="0">
              <a:solidFill>
                <a:srgbClr val="FF6600"/>
              </a:solidFill>
            </a:endParaRPr>
          </a:p>
          <a:p>
            <a:pPr marL="0" indent="0">
              <a:buNone/>
            </a:pPr>
            <a:r>
              <a:rPr lang="en-US" altLang="zh-CN" sz="2400" dirty="0" smtClean="0">
                <a:solidFill>
                  <a:schemeClr val="bg2"/>
                </a:solidFill>
                <a:latin typeface="黑体" pitchFamily="49" charset="-122"/>
                <a:ea typeface="黑体" pitchFamily="49" charset="-122"/>
              </a:rPr>
              <a:t>    </a:t>
            </a:r>
            <a:r>
              <a:rPr lang="zh-CN" altLang="zh-CN" sz="2400" dirty="0" smtClean="0">
                <a:solidFill>
                  <a:schemeClr val="bg2"/>
                </a:solidFill>
                <a:latin typeface="黑体" pitchFamily="49" charset="-122"/>
                <a:ea typeface="黑体" pitchFamily="49" charset="-122"/>
              </a:rPr>
              <a:t>目前</a:t>
            </a:r>
            <a:r>
              <a:rPr lang="zh-CN" altLang="zh-CN" sz="2400" dirty="0">
                <a:solidFill>
                  <a:schemeClr val="bg2"/>
                </a:solidFill>
                <a:latin typeface="黑体" pitchFamily="49" charset="-122"/>
                <a:ea typeface="黑体" pitchFamily="49" charset="-122"/>
              </a:rPr>
              <a:t>在我国中央、省、市、县四级政府基本上在财政部门设立了政府采购管理机构，大部分地区设置了集中采购机构</a:t>
            </a:r>
            <a:r>
              <a:rPr lang="zh-CN" altLang="zh-CN" sz="2400" dirty="0" smtClean="0">
                <a:solidFill>
                  <a:schemeClr val="bg2"/>
                </a:solidFill>
                <a:latin typeface="黑体" pitchFamily="49" charset="-122"/>
                <a:ea typeface="黑体" pitchFamily="49" charset="-122"/>
              </a:rPr>
              <a:t>。</a:t>
            </a:r>
            <a:endParaRPr lang="en-US" altLang="zh-CN" sz="2400" dirty="0" smtClean="0">
              <a:solidFill>
                <a:schemeClr val="bg2"/>
              </a:solidFill>
              <a:latin typeface="黑体" pitchFamily="49" charset="-122"/>
              <a:ea typeface="黑体" pitchFamily="49" charset="-122"/>
            </a:endParaRPr>
          </a:p>
          <a:p>
            <a:pPr marL="0" indent="0">
              <a:buNone/>
            </a:pPr>
            <a:r>
              <a:rPr lang="en-US" altLang="zh-CN" sz="2400" dirty="0">
                <a:solidFill>
                  <a:schemeClr val="bg2"/>
                </a:solidFill>
                <a:latin typeface="黑体" pitchFamily="49" charset="-122"/>
                <a:ea typeface="黑体" pitchFamily="49" charset="-122"/>
              </a:rPr>
              <a:t> </a:t>
            </a:r>
            <a:r>
              <a:rPr lang="en-US" altLang="zh-CN" sz="2400" dirty="0" smtClean="0">
                <a:solidFill>
                  <a:schemeClr val="bg2"/>
                </a:solidFill>
                <a:latin typeface="黑体" pitchFamily="49" charset="-122"/>
                <a:ea typeface="黑体" pitchFamily="49" charset="-122"/>
              </a:rPr>
              <a:t>   </a:t>
            </a:r>
            <a:r>
              <a:rPr lang="zh-CN" altLang="zh-CN" sz="2400" dirty="0" smtClean="0">
                <a:solidFill>
                  <a:schemeClr val="bg2"/>
                </a:solidFill>
                <a:latin typeface="黑体" pitchFamily="49" charset="-122"/>
                <a:ea typeface="黑体" pitchFamily="49" charset="-122"/>
              </a:rPr>
              <a:t>政府</a:t>
            </a:r>
            <a:r>
              <a:rPr lang="zh-CN" altLang="zh-CN" sz="2400" dirty="0">
                <a:solidFill>
                  <a:schemeClr val="bg2"/>
                </a:solidFill>
                <a:latin typeface="黑体" pitchFamily="49" charset="-122"/>
                <a:ea typeface="黑体" pitchFamily="49" charset="-122"/>
              </a:rPr>
              <a:t>采购管理机构、采购单位和集中采购机构的工作职责分工日趋合理，</a:t>
            </a:r>
            <a:r>
              <a:rPr lang="en-US" altLang="zh-CN" sz="2400" dirty="0">
                <a:solidFill>
                  <a:schemeClr val="bg2"/>
                </a:solidFill>
                <a:latin typeface="黑体" pitchFamily="49" charset="-122"/>
                <a:ea typeface="黑体" pitchFamily="49" charset="-122"/>
              </a:rPr>
              <a:t>“</a:t>
            </a:r>
            <a:r>
              <a:rPr lang="zh-CN" altLang="zh-CN" sz="2400" dirty="0">
                <a:solidFill>
                  <a:schemeClr val="bg2"/>
                </a:solidFill>
                <a:latin typeface="黑体" pitchFamily="49" charset="-122"/>
                <a:ea typeface="黑体" pitchFamily="49" charset="-122"/>
              </a:rPr>
              <a:t>管采分离、机构分设、政事分开、相互制约</a:t>
            </a:r>
            <a:r>
              <a:rPr lang="en-US" altLang="zh-CN" sz="2400" dirty="0">
                <a:solidFill>
                  <a:schemeClr val="bg2"/>
                </a:solidFill>
                <a:latin typeface="黑体" pitchFamily="49" charset="-122"/>
                <a:ea typeface="黑体" pitchFamily="49" charset="-122"/>
              </a:rPr>
              <a:t>”</a:t>
            </a:r>
            <a:r>
              <a:rPr lang="zh-CN" altLang="zh-CN" sz="2400" dirty="0">
                <a:solidFill>
                  <a:schemeClr val="bg2"/>
                </a:solidFill>
                <a:latin typeface="黑体" pitchFamily="49" charset="-122"/>
                <a:ea typeface="黑体" pitchFamily="49" charset="-122"/>
              </a:rPr>
              <a:t>的工作机制基本形成，初步建立了采购管理机构统一监督管理下的集中采购机构和采购单位具体操作执行的采购管理体制</a:t>
            </a:r>
            <a:r>
              <a:rPr lang="zh-CN" altLang="zh-CN" sz="2400" dirty="0" smtClean="0">
                <a:solidFill>
                  <a:schemeClr val="bg2"/>
                </a:solidFill>
                <a:latin typeface="黑体" pitchFamily="49" charset="-122"/>
                <a:ea typeface="黑体" pitchFamily="49" charset="-122"/>
              </a:rPr>
              <a:t>。</a:t>
            </a:r>
            <a:endParaRPr lang="en-US" altLang="zh-CN" sz="2400" dirty="0" smtClean="0">
              <a:solidFill>
                <a:schemeClr val="bg2"/>
              </a:solidFill>
              <a:latin typeface="黑体" pitchFamily="49" charset="-122"/>
              <a:ea typeface="黑体" pitchFamily="49" charset="-122"/>
            </a:endParaRPr>
          </a:p>
          <a:p>
            <a:pPr marL="0" indent="0">
              <a:buNone/>
            </a:pPr>
            <a:r>
              <a:rPr lang="zh-CN" altLang="en-US" sz="2400" dirty="0" smtClean="0">
                <a:solidFill>
                  <a:schemeClr val="bg2"/>
                </a:solidFill>
                <a:latin typeface="黑体" pitchFamily="49" charset="-122"/>
                <a:ea typeface="黑体" pitchFamily="49" charset="-122"/>
              </a:rPr>
              <a:t>    此外，</a:t>
            </a:r>
            <a:r>
              <a:rPr lang="zh-CN" altLang="zh-CN" sz="2400" dirty="0" smtClean="0">
                <a:solidFill>
                  <a:schemeClr val="bg2"/>
                </a:solidFill>
                <a:latin typeface="黑体" pitchFamily="49" charset="-122"/>
                <a:ea typeface="黑体" pitchFamily="49" charset="-122"/>
              </a:rPr>
              <a:t>我国</a:t>
            </a:r>
            <a:r>
              <a:rPr lang="zh-CN" altLang="zh-CN" sz="2400" dirty="0">
                <a:solidFill>
                  <a:schemeClr val="bg2"/>
                </a:solidFill>
                <a:latin typeface="黑体" pitchFamily="49" charset="-122"/>
                <a:ea typeface="黑体" pitchFamily="49" charset="-122"/>
              </a:rPr>
              <a:t>的政府采购机构都制定了部门内部的监督管理条例，以规范工作人员和投标人等相关人员的管理，加强了队伍建设。</a:t>
            </a:r>
            <a:endParaRPr lang="en-US" altLang="zh-CN" sz="2400" b="1" dirty="0">
              <a:solidFill>
                <a:schemeClr val="bg2"/>
              </a:solidFill>
              <a:latin typeface="黑体" pitchFamily="49" charset="-122"/>
              <a:ea typeface="黑体" pitchFamily="49" charset="-122"/>
            </a:endParaRPr>
          </a:p>
          <a:p>
            <a:pPr marL="0" indent="0">
              <a:buNone/>
            </a:pPr>
            <a:endParaRPr lang="en-US" altLang="zh-CN" sz="2400" dirty="0" smtClean="0">
              <a:solidFill>
                <a:schemeClr val="bg2"/>
              </a:solidFill>
            </a:endParaRPr>
          </a:p>
          <a:p>
            <a:pPr marL="0" indent="0">
              <a:buNone/>
            </a:pPr>
            <a:endParaRPr lang="zh-CN" altLang="zh-CN" sz="24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749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a:xfrm>
            <a:off x="1009443" y="1807361"/>
            <a:ext cx="7125112" cy="4429951"/>
          </a:xfrm>
        </p:spPr>
        <p:txBody>
          <a:bodyPr anchor="t">
            <a:normAutofit/>
          </a:bodyPr>
          <a:lstStyle/>
          <a:p>
            <a:pPr marL="0" indent="0">
              <a:buNone/>
            </a:pPr>
            <a:r>
              <a:rPr lang="zh-CN" altLang="en-US" sz="2800" b="1" dirty="0">
                <a:solidFill>
                  <a:srgbClr val="FF6600"/>
                </a:solidFill>
              </a:rPr>
              <a:t>监督管理</a:t>
            </a:r>
            <a:r>
              <a:rPr lang="en-US" altLang="zh-CN" sz="2800" b="1" dirty="0" smtClean="0">
                <a:solidFill>
                  <a:srgbClr val="FF6600"/>
                </a:solidFill>
              </a:rPr>
              <a:t>--</a:t>
            </a:r>
            <a:r>
              <a:rPr lang="zh-CN" altLang="en-US" sz="2400" b="1" dirty="0">
                <a:solidFill>
                  <a:srgbClr val="FF6600"/>
                </a:solidFill>
              </a:rPr>
              <a:t>政府采购工作</a:t>
            </a:r>
            <a:r>
              <a:rPr lang="zh-CN" altLang="en-US" sz="2400" b="1" dirty="0" smtClean="0">
                <a:solidFill>
                  <a:srgbClr val="FF6600"/>
                </a:solidFill>
              </a:rPr>
              <a:t>监管</a:t>
            </a:r>
            <a:endParaRPr lang="en-US" altLang="zh-CN" sz="2400" dirty="0" smtClean="0">
              <a:solidFill>
                <a:schemeClr val="bg2"/>
              </a:solidFill>
            </a:endParaRPr>
          </a:p>
          <a:p>
            <a:pPr marL="0" indent="0">
              <a:buNone/>
            </a:pPr>
            <a:r>
              <a:rPr lang="en-US" altLang="zh-CN" sz="2400" dirty="0" smtClean="0">
                <a:solidFill>
                  <a:schemeClr val="bg2"/>
                </a:solidFill>
                <a:latin typeface="黑体" pitchFamily="49" charset="-122"/>
                <a:ea typeface="黑体" pitchFamily="49" charset="-122"/>
              </a:rPr>
              <a:t>    </a:t>
            </a:r>
            <a:r>
              <a:rPr lang="zh-CN" altLang="en-US" sz="2400" dirty="0" smtClean="0">
                <a:solidFill>
                  <a:schemeClr val="bg2"/>
                </a:solidFill>
                <a:latin typeface="黑体" pitchFamily="49" charset="-122"/>
                <a:ea typeface="黑体" pitchFamily="49" charset="-122"/>
              </a:rPr>
              <a:t>目前我国的政府采购部门基本做到了采购过程一定程度上的公开，一些做法先进的采购中心做到了采购全过程的公开透明。具体先进而有效的做法为公开：需求</a:t>
            </a:r>
            <a:r>
              <a:rPr lang="zh-CN" altLang="en-US" sz="2400" dirty="0">
                <a:solidFill>
                  <a:schemeClr val="bg2"/>
                </a:solidFill>
                <a:latin typeface="黑体" pitchFamily="49" charset="-122"/>
                <a:ea typeface="黑体" pitchFamily="49" charset="-122"/>
              </a:rPr>
              <a:t>及实质性条款，评标现场过程</a:t>
            </a:r>
            <a:r>
              <a:rPr lang="zh-CN" altLang="en-US" sz="2400" dirty="0" smtClean="0">
                <a:solidFill>
                  <a:schemeClr val="bg2"/>
                </a:solidFill>
                <a:latin typeface="黑体" pitchFamily="49" charset="-122"/>
                <a:ea typeface="黑体" pitchFamily="49" charset="-122"/>
              </a:rPr>
              <a:t>，评分结果</a:t>
            </a:r>
            <a:r>
              <a:rPr lang="zh-CN" altLang="en-US" sz="2400" dirty="0">
                <a:solidFill>
                  <a:schemeClr val="bg2"/>
                </a:solidFill>
                <a:latin typeface="黑体" pitchFamily="49" charset="-122"/>
                <a:ea typeface="黑体" pitchFamily="49" charset="-122"/>
              </a:rPr>
              <a:t>和采购结果，合同验收过程，质疑复会</a:t>
            </a:r>
            <a:r>
              <a:rPr lang="zh-CN" altLang="en-US" sz="2400" dirty="0" smtClean="0">
                <a:solidFill>
                  <a:schemeClr val="bg2"/>
                </a:solidFill>
                <a:latin typeface="黑体" pitchFamily="49" charset="-122"/>
                <a:ea typeface="黑体" pitchFamily="49" charset="-122"/>
              </a:rPr>
              <a:t>过程，以及</a:t>
            </a:r>
            <a:r>
              <a:rPr lang="zh-CN" altLang="en-US" sz="2400" dirty="0">
                <a:solidFill>
                  <a:schemeClr val="bg2"/>
                </a:solidFill>
                <a:latin typeface="黑体" pitchFamily="49" charset="-122"/>
                <a:ea typeface="黑体" pitchFamily="49" charset="-122"/>
              </a:rPr>
              <a:t>供应商的不诚信</a:t>
            </a:r>
            <a:r>
              <a:rPr lang="zh-CN" altLang="en-US" sz="2400" dirty="0" smtClean="0">
                <a:solidFill>
                  <a:schemeClr val="bg2"/>
                </a:solidFill>
                <a:latin typeface="黑体" pitchFamily="49" charset="-122"/>
                <a:ea typeface="黑体" pitchFamily="49" charset="-122"/>
              </a:rPr>
              <a:t>行为。</a:t>
            </a:r>
            <a:endParaRPr lang="zh-CN" altLang="en-US" sz="2400" dirty="0">
              <a:solidFill>
                <a:schemeClr val="bg2"/>
              </a:solidFill>
              <a:latin typeface="黑体" pitchFamily="49" charset="-122"/>
              <a:ea typeface="黑体" pitchFamily="49" charset="-122"/>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95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a:xfrm>
            <a:off x="1009442" y="1807361"/>
            <a:ext cx="7490405" cy="4645975"/>
          </a:xfrm>
        </p:spPr>
        <p:txBody>
          <a:bodyPr anchor="t">
            <a:normAutofit fontScale="92500"/>
          </a:bodyPr>
          <a:lstStyle/>
          <a:p>
            <a:pPr marL="0" indent="0">
              <a:buNone/>
            </a:pPr>
            <a:r>
              <a:rPr lang="zh-CN" altLang="en-US" sz="3000" b="1" dirty="0">
                <a:solidFill>
                  <a:srgbClr val="FF6600"/>
                </a:solidFill>
              </a:rPr>
              <a:t>监督管理</a:t>
            </a:r>
            <a:r>
              <a:rPr lang="en-US" altLang="zh-CN" sz="2800" b="1" dirty="0" smtClean="0">
                <a:solidFill>
                  <a:srgbClr val="FF6600"/>
                </a:solidFill>
              </a:rPr>
              <a:t>--</a:t>
            </a:r>
            <a:r>
              <a:rPr lang="zh-CN" altLang="en-US" sz="2600" b="1" dirty="0" smtClean="0">
                <a:solidFill>
                  <a:srgbClr val="FF6600"/>
                </a:solidFill>
              </a:rPr>
              <a:t>绿色</a:t>
            </a:r>
            <a:r>
              <a:rPr lang="zh-CN" altLang="en-US" sz="2600" b="1" dirty="0">
                <a:solidFill>
                  <a:srgbClr val="FF6600"/>
                </a:solidFill>
              </a:rPr>
              <a:t>产品市场监管</a:t>
            </a:r>
            <a:endParaRPr lang="en-US" altLang="zh-CN" sz="2600" b="1" dirty="0">
              <a:solidFill>
                <a:srgbClr val="FF6600"/>
              </a:solidFill>
            </a:endParaRPr>
          </a:p>
          <a:p>
            <a:pPr marL="0" indent="0">
              <a:buNone/>
            </a:pPr>
            <a:r>
              <a:rPr lang="zh-CN" altLang="en-US" sz="2400" dirty="0" smtClean="0">
                <a:solidFill>
                  <a:schemeClr val="bg2"/>
                </a:solidFill>
                <a:latin typeface="黑体" pitchFamily="49" charset="-122"/>
                <a:ea typeface="黑体" pitchFamily="49" charset="-122"/>
              </a:rPr>
              <a:t>    在</a:t>
            </a:r>
            <a:r>
              <a:rPr lang="zh-CN" altLang="en-US" sz="2400" dirty="0">
                <a:solidFill>
                  <a:schemeClr val="bg2"/>
                </a:solidFill>
                <a:latin typeface="黑体" pitchFamily="49" charset="-122"/>
                <a:ea typeface="黑体" pitchFamily="49" charset="-122"/>
              </a:rPr>
              <a:t>市场准入方面，目前中国与环保节能产品相关的，对于绿色产品具有权威认证的中国环境标志制度、节能认证制度和能效标识制度，都有相应的管理机构进行统一管理，对绿色产品授予认证进行了科学合理的审查，尽可能的净化绿色产品市场的准入门槛，便于产品的监管。</a:t>
            </a:r>
          </a:p>
          <a:p>
            <a:pPr marL="0" indent="0">
              <a:buNone/>
            </a:pPr>
            <a:r>
              <a:rPr lang="zh-CN" altLang="en-US" sz="2400" dirty="0" smtClean="0">
                <a:solidFill>
                  <a:schemeClr val="bg2"/>
                </a:solidFill>
                <a:latin typeface="黑体" pitchFamily="49" charset="-122"/>
                <a:ea typeface="黑体" pitchFamily="49" charset="-122"/>
              </a:rPr>
              <a:t>    在</a:t>
            </a:r>
            <a:r>
              <a:rPr lang="zh-CN" altLang="en-US" sz="2400" dirty="0">
                <a:solidFill>
                  <a:schemeClr val="bg2"/>
                </a:solidFill>
                <a:latin typeface="黑体" pitchFamily="49" charset="-122"/>
                <a:ea typeface="黑体" pitchFamily="49" charset="-122"/>
              </a:rPr>
              <a:t>经营行为方面，由各级工商行政管理局等相关部门依照国家相关的法规政策，进行市场监管和行政执法，以“公平、公开、公正”为基本原则，对市场上的非绿色产品滥竽充数、产品绿色性能造假等扰乱绿色产品市场的行为起到了监督管理，维护市场公平有序的作用</a:t>
            </a:r>
            <a:r>
              <a:rPr lang="zh-CN" altLang="en-US" sz="2400" dirty="0" smtClean="0">
                <a:solidFill>
                  <a:schemeClr val="bg2"/>
                </a:solidFill>
                <a:latin typeface="黑体" pitchFamily="49" charset="-122"/>
                <a:ea typeface="黑体" pitchFamily="49" charset="-122"/>
              </a:rPr>
              <a:t>。</a:t>
            </a:r>
            <a:endParaRPr lang="en-US" altLang="zh-CN" sz="2400" dirty="0" smtClean="0">
              <a:solidFill>
                <a:schemeClr val="bg2"/>
              </a:solidFill>
            </a:endParaRPr>
          </a:p>
          <a:p>
            <a:pPr marL="0" indent="0">
              <a:buNone/>
            </a:pPr>
            <a:endParaRPr lang="zh-CN" altLang="zh-CN" sz="24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289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dirty="0">
              <a:solidFill>
                <a:schemeClr val="bg2"/>
              </a:solidFill>
            </a:endParaRPr>
          </a:p>
        </p:txBody>
      </p:sp>
      <p:sp>
        <p:nvSpPr>
          <p:cNvPr id="3" name="内容占位符 2"/>
          <p:cNvSpPr>
            <a:spLocks noGrp="1"/>
          </p:cNvSpPr>
          <p:nvPr>
            <p:ph idx="1"/>
          </p:nvPr>
        </p:nvSpPr>
        <p:spPr>
          <a:xfrm>
            <a:off x="1009443" y="1807361"/>
            <a:ext cx="7125112" cy="4429951"/>
          </a:xfrm>
        </p:spPr>
        <p:txBody>
          <a:bodyPr anchor="t">
            <a:normAutofit/>
          </a:bodyPr>
          <a:lstStyle/>
          <a:p>
            <a:pPr marL="0" indent="0">
              <a:buNone/>
            </a:pPr>
            <a:r>
              <a:rPr lang="zh-CN" altLang="en-US" sz="2800" b="1" dirty="0">
                <a:solidFill>
                  <a:srgbClr val="FF6600"/>
                </a:solidFill>
              </a:rPr>
              <a:t>监督管理</a:t>
            </a:r>
            <a:r>
              <a:rPr lang="en-US" altLang="zh-CN" sz="2800" b="1" dirty="0" smtClean="0">
                <a:solidFill>
                  <a:srgbClr val="FF6600"/>
                </a:solidFill>
              </a:rPr>
              <a:t>--</a:t>
            </a:r>
            <a:r>
              <a:rPr lang="zh-CN" altLang="en-US" sz="2400" b="1" dirty="0" smtClean="0">
                <a:solidFill>
                  <a:srgbClr val="FF6600"/>
                </a:solidFill>
              </a:rPr>
              <a:t>监督</a:t>
            </a:r>
            <a:r>
              <a:rPr lang="zh-CN" altLang="en-US" sz="2400" b="1" dirty="0">
                <a:solidFill>
                  <a:srgbClr val="FF6600"/>
                </a:solidFill>
              </a:rPr>
              <a:t>管理完善</a:t>
            </a:r>
            <a:endParaRPr lang="en-US" altLang="zh-CN" sz="2400" b="1" dirty="0">
              <a:solidFill>
                <a:srgbClr val="FF6600"/>
              </a:solidFill>
            </a:endParaRPr>
          </a:p>
          <a:p>
            <a:pPr marL="0" indent="0">
              <a:buNone/>
            </a:pPr>
            <a:endParaRPr lang="en-US" altLang="zh-CN" sz="2400" dirty="0" smtClean="0">
              <a:solidFill>
                <a:schemeClr val="bg2"/>
              </a:solidFill>
            </a:endParaRPr>
          </a:p>
          <a:p>
            <a:pPr marL="0" indent="0">
              <a:buNone/>
            </a:pPr>
            <a:endParaRPr lang="zh-CN" altLang="zh-CN" sz="24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9"/>
          <p:cNvGrpSpPr>
            <a:grpSpLocks/>
          </p:cNvGrpSpPr>
          <p:nvPr/>
        </p:nvGrpSpPr>
        <p:grpSpPr bwMode="auto">
          <a:xfrm>
            <a:off x="2088260" y="2722893"/>
            <a:ext cx="4860000" cy="490083"/>
            <a:chOff x="960" y="990"/>
            <a:chExt cx="1104" cy="2530"/>
          </a:xfrm>
          <a:solidFill>
            <a:schemeClr val="bg2">
              <a:lumMod val="75000"/>
            </a:schemeClr>
          </a:solidFill>
        </p:grpSpPr>
        <p:sp>
          <p:nvSpPr>
            <p:cNvPr id="7" name="AutoShape 32"/>
            <p:cNvSpPr>
              <a:spLocks noChangeArrowheads="1"/>
            </p:cNvSpPr>
            <p:nvPr/>
          </p:nvSpPr>
          <p:spPr bwMode="gray">
            <a:xfrm>
              <a:off x="960" y="1104"/>
              <a:ext cx="1104" cy="2416"/>
            </a:xfrm>
            <a:prstGeom prst="roundRect">
              <a:avLst>
                <a:gd name="adj" fmla="val 17509"/>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Text Box 31"/>
            <p:cNvSpPr txBox="1">
              <a:spLocks noChangeArrowheads="1"/>
            </p:cNvSpPr>
            <p:nvPr/>
          </p:nvSpPr>
          <p:spPr bwMode="gray">
            <a:xfrm>
              <a:off x="960" y="990"/>
              <a:ext cx="1104" cy="238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400" b="1" dirty="0">
                  <a:solidFill>
                    <a:srgbClr val="FFFFFF"/>
                  </a:solidFill>
                  <a:latin typeface="黑体" pitchFamily="49" charset="-122"/>
                  <a:ea typeface="黑体" pitchFamily="49" charset="-122"/>
                </a:rPr>
                <a:t>完善监督机制和执行机制</a:t>
              </a:r>
            </a:p>
          </p:txBody>
        </p:sp>
      </p:grpSp>
      <p:grpSp>
        <p:nvGrpSpPr>
          <p:cNvPr id="9" name="Group 37"/>
          <p:cNvGrpSpPr>
            <a:grpSpLocks/>
          </p:cNvGrpSpPr>
          <p:nvPr/>
        </p:nvGrpSpPr>
        <p:grpSpPr bwMode="auto">
          <a:xfrm>
            <a:off x="2088264" y="4545176"/>
            <a:ext cx="4860000" cy="468000"/>
            <a:chOff x="3817" y="1536"/>
            <a:chExt cx="1079" cy="2158"/>
          </a:xfrm>
        </p:grpSpPr>
        <p:sp>
          <p:nvSpPr>
            <p:cNvPr id="10" name="AutoShape 40"/>
            <p:cNvSpPr>
              <a:spLocks noChangeArrowheads="1"/>
            </p:cNvSpPr>
            <p:nvPr/>
          </p:nvSpPr>
          <p:spPr bwMode="gray">
            <a:xfrm>
              <a:off x="3817" y="1536"/>
              <a:ext cx="1079" cy="2158"/>
            </a:xfrm>
            <a:prstGeom prst="roundRect">
              <a:avLst>
                <a:gd name="adj" fmla="val 17509"/>
              </a:avLst>
            </a:prstGeom>
            <a:solidFill>
              <a:schemeClr val="accent2">
                <a:lumMod val="75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Text Box 39"/>
            <p:cNvSpPr txBox="1">
              <a:spLocks noChangeArrowheads="1"/>
            </p:cNvSpPr>
            <p:nvPr/>
          </p:nvSpPr>
          <p:spPr bwMode="gray">
            <a:xfrm>
              <a:off x="3817" y="1536"/>
              <a:ext cx="1079" cy="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400" b="1" dirty="0">
                  <a:solidFill>
                    <a:srgbClr val="FFFFFF"/>
                  </a:solidFill>
                  <a:latin typeface="黑体" pitchFamily="49" charset="-122"/>
                  <a:ea typeface="黑体" pitchFamily="49" charset="-122"/>
                </a:rPr>
                <a:t>充分发挥社会监督作用</a:t>
              </a:r>
            </a:p>
          </p:txBody>
        </p:sp>
      </p:grpSp>
      <p:grpSp>
        <p:nvGrpSpPr>
          <p:cNvPr id="12" name="Group 45"/>
          <p:cNvGrpSpPr>
            <a:grpSpLocks/>
          </p:cNvGrpSpPr>
          <p:nvPr/>
        </p:nvGrpSpPr>
        <p:grpSpPr bwMode="auto">
          <a:xfrm>
            <a:off x="2088263" y="3645539"/>
            <a:ext cx="4860000" cy="485587"/>
            <a:chOff x="2416" y="1296"/>
            <a:chExt cx="1088" cy="2485"/>
          </a:xfrm>
          <a:solidFill>
            <a:schemeClr val="accent5">
              <a:lumMod val="75000"/>
            </a:schemeClr>
          </a:solidFill>
        </p:grpSpPr>
        <p:sp>
          <p:nvSpPr>
            <p:cNvPr id="13" name="AutoShape 47"/>
            <p:cNvSpPr>
              <a:spLocks noChangeArrowheads="1"/>
            </p:cNvSpPr>
            <p:nvPr/>
          </p:nvSpPr>
          <p:spPr bwMode="gray">
            <a:xfrm>
              <a:off x="2416" y="1296"/>
              <a:ext cx="1088" cy="2395"/>
            </a:xfrm>
            <a:prstGeom prst="roundRect">
              <a:avLst>
                <a:gd name="adj" fmla="val 17509"/>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Text Box 50"/>
            <p:cNvSpPr txBox="1">
              <a:spLocks noChangeArrowheads="1"/>
            </p:cNvSpPr>
            <p:nvPr/>
          </p:nvSpPr>
          <p:spPr bwMode="gray">
            <a:xfrm>
              <a:off x="2416" y="1386"/>
              <a:ext cx="1088" cy="2395"/>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400" b="1" dirty="0">
                  <a:solidFill>
                    <a:srgbClr val="FFFFFF"/>
                  </a:solidFill>
                  <a:latin typeface="黑体" pitchFamily="49" charset="-122"/>
                  <a:ea typeface="黑体" pitchFamily="49" charset="-122"/>
                </a:rPr>
                <a:t>基于诚信体系构建信息平台</a:t>
              </a:r>
            </a:p>
          </p:txBody>
        </p:sp>
      </p:grpSp>
    </p:spTree>
    <p:extLst>
      <p:ext uri="{BB962C8B-B14F-4D97-AF65-F5344CB8AC3E}">
        <p14:creationId xmlns:p14="http://schemas.microsoft.com/office/powerpoint/2010/main" val="573873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b="1" dirty="0">
              <a:solidFill>
                <a:schemeClr val="bg2"/>
              </a:solidFill>
              <a:latin typeface="黑体" pitchFamily="49" charset="-122"/>
              <a:ea typeface="黑体" pitchFamily="49" charset="-122"/>
            </a:endParaRPr>
          </a:p>
        </p:txBody>
      </p:sp>
      <p:sp>
        <p:nvSpPr>
          <p:cNvPr id="3" name="内容占位符 2"/>
          <p:cNvSpPr>
            <a:spLocks noGrp="1"/>
          </p:cNvSpPr>
          <p:nvPr>
            <p:ph idx="1"/>
          </p:nvPr>
        </p:nvSpPr>
        <p:spPr>
          <a:xfrm>
            <a:off x="1009443" y="1807361"/>
            <a:ext cx="7125112" cy="4429951"/>
          </a:xfrm>
        </p:spPr>
        <p:txBody>
          <a:bodyPr anchor="t">
            <a:normAutofit/>
          </a:bodyPr>
          <a:lstStyle/>
          <a:p>
            <a:pPr marL="0" indent="0">
              <a:buNone/>
            </a:pPr>
            <a:r>
              <a:rPr lang="zh-CN" altLang="en-US" sz="2800" b="1" dirty="0" smtClean="0">
                <a:solidFill>
                  <a:srgbClr val="FF6600"/>
                </a:solidFill>
              </a:rPr>
              <a:t>环保意识</a:t>
            </a:r>
            <a:r>
              <a:rPr lang="en-US" altLang="zh-CN" sz="2800" b="1" dirty="0" smtClean="0">
                <a:solidFill>
                  <a:srgbClr val="FF6600"/>
                </a:solidFill>
              </a:rPr>
              <a:t>--</a:t>
            </a:r>
            <a:r>
              <a:rPr lang="zh-CN" altLang="en-US" sz="2400" b="1" dirty="0" smtClean="0">
                <a:solidFill>
                  <a:srgbClr val="FF6600"/>
                </a:solidFill>
              </a:rPr>
              <a:t>采购</a:t>
            </a:r>
            <a:r>
              <a:rPr lang="zh-CN" altLang="en-US" sz="2400" b="1" dirty="0">
                <a:solidFill>
                  <a:srgbClr val="FF6600"/>
                </a:solidFill>
              </a:rPr>
              <a:t>人环保意识分析</a:t>
            </a:r>
            <a:endParaRPr lang="en-US" altLang="zh-CN" sz="2400" b="1" dirty="0">
              <a:solidFill>
                <a:srgbClr val="FF6600"/>
              </a:solidFill>
            </a:endParaRPr>
          </a:p>
          <a:p>
            <a:pPr marL="0" indent="0">
              <a:buNone/>
            </a:pPr>
            <a:endParaRPr lang="en-US" altLang="zh-CN" sz="2400" dirty="0" smtClean="0">
              <a:solidFill>
                <a:schemeClr val="bg2"/>
              </a:solidFill>
            </a:endParaRPr>
          </a:p>
          <a:p>
            <a:pPr marL="0" indent="0">
              <a:buNone/>
            </a:pPr>
            <a:endParaRPr lang="zh-CN" altLang="zh-CN" sz="32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图表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918" y="2415817"/>
            <a:ext cx="5760640" cy="2088232"/>
          </a:xfrm>
          <a:prstGeom prst="rect">
            <a:avLst/>
          </a:prstGeom>
          <a:noFill/>
          <a:ln w="9525">
            <a:solidFill>
              <a:schemeClr val="bg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矩形 5"/>
          <p:cNvSpPr/>
          <p:nvPr/>
        </p:nvSpPr>
        <p:spPr>
          <a:xfrm>
            <a:off x="1286136" y="6519446"/>
            <a:ext cx="4752527" cy="276999"/>
          </a:xfrm>
          <a:prstGeom prst="rect">
            <a:avLst/>
          </a:prstGeom>
        </p:spPr>
        <p:txBody>
          <a:bodyPr wrap="square">
            <a:spAutoFit/>
          </a:bodyPr>
          <a:lstStyle/>
          <a:p>
            <a:r>
              <a:rPr lang="zh-CN" altLang="en-US" sz="1200" dirty="0" smtClean="0">
                <a:solidFill>
                  <a:schemeClr val="bg2"/>
                </a:solidFill>
                <a:latin typeface="黑体" pitchFamily="49" charset="-122"/>
                <a:ea typeface="黑体" pitchFamily="49" charset="-122"/>
              </a:rPr>
              <a:t>数据来源：</a:t>
            </a:r>
            <a:r>
              <a:rPr lang="en-US" altLang="zh-CN" sz="1200" dirty="0" smtClean="0">
                <a:solidFill>
                  <a:schemeClr val="bg2"/>
                </a:solidFill>
                <a:latin typeface="黑体" pitchFamily="49" charset="-122"/>
                <a:ea typeface="黑体" pitchFamily="49" charset="-122"/>
              </a:rPr>
              <a:t>《</a:t>
            </a:r>
            <a:r>
              <a:rPr lang="en-US" altLang="zh-CN" sz="1200" dirty="0">
                <a:solidFill>
                  <a:schemeClr val="bg2"/>
                </a:solidFill>
                <a:latin typeface="黑体" pitchFamily="49" charset="-122"/>
                <a:ea typeface="黑体" pitchFamily="49" charset="-122"/>
              </a:rPr>
              <a:t>2010</a:t>
            </a:r>
            <a:r>
              <a:rPr lang="zh-CN" altLang="en-US" sz="1200" dirty="0">
                <a:solidFill>
                  <a:schemeClr val="bg2"/>
                </a:solidFill>
                <a:latin typeface="黑体" pitchFamily="49" charset="-122"/>
                <a:ea typeface="黑体" pitchFamily="49" charset="-122"/>
              </a:rPr>
              <a:t>企业和个人环保意识调查</a:t>
            </a:r>
            <a:r>
              <a:rPr lang="en-US" altLang="zh-CN" sz="1200" dirty="0">
                <a:solidFill>
                  <a:schemeClr val="bg2"/>
                </a:solidFill>
                <a:latin typeface="黑体" pitchFamily="49" charset="-122"/>
                <a:ea typeface="黑体" pitchFamily="49" charset="-122"/>
              </a:rPr>
              <a:t>》</a:t>
            </a:r>
            <a:endParaRPr lang="zh-CN" altLang="en-US" sz="1200" dirty="0">
              <a:solidFill>
                <a:schemeClr val="bg2"/>
              </a:solidFill>
              <a:latin typeface="黑体" pitchFamily="49" charset="-122"/>
              <a:ea typeface="黑体" pitchFamily="49" charset="-122"/>
            </a:endParaRPr>
          </a:p>
        </p:txBody>
      </p:sp>
      <p:pic>
        <p:nvPicPr>
          <p:cNvPr id="4098" name="图表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4504049"/>
            <a:ext cx="5761925" cy="2033989"/>
          </a:xfrm>
          <a:prstGeom prst="rect">
            <a:avLst/>
          </a:prstGeom>
          <a:noFill/>
          <a:ln w="9525">
            <a:solidFill>
              <a:schemeClr val="accent5">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矩形 7"/>
          <p:cNvSpPr/>
          <p:nvPr/>
        </p:nvSpPr>
        <p:spPr>
          <a:xfrm>
            <a:off x="7020272" y="2924944"/>
            <a:ext cx="1584176" cy="707886"/>
          </a:xfrm>
          <a:prstGeom prst="rect">
            <a:avLst/>
          </a:prstGeom>
        </p:spPr>
        <p:txBody>
          <a:bodyPr wrap="square">
            <a:spAutoFit/>
          </a:bodyPr>
          <a:lstStyle/>
          <a:p>
            <a:r>
              <a:rPr lang="zh-CN" altLang="en-US" sz="2000" dirty="0" smtClean="0">
                <a:solidFill>
                  <a:schemeClr val="bg2"/>
                </a:solidFill>
                <a:latin typeface="黑体" pitchFamily="49" charset="-122"/>
                <a:ea typeface="黑体" pitchFamily="49" charset="-122"/>
              </a:rPr>
              <a:t>图</a:t>
            </a:r>
            <a:r>
              <a:rPr lang="en-US" altLang="zh-CN" sz="2000" dirty="0">
                <a:solidFill>
                  <a:schemeClr val="bg2"/>
                </a:solidFill>
                <a:latin typeface="黑体" pitchFamily="49" charset="-122"/>
                <a:ea typeface="黑体" pitchFamily="49" charset="-122"/>
              </a:rPr>
              <a:t>.</a:t>
            </a:r>
            <a:r>
              <a:rPr lang="zh-CN" altLang="en-US" sz="2000" dirty="0" smtClean="0">
                <a:solidFill>
                  <a:schemeClr val="bg2"/>
                </a:solidFill>
                <a:latin typeface="黑体" pitchFamily="49" charset="-122"/>
                <a:ea typeface="黑体" pitchFamily="49" charset="-122"/>
              </a:rPr>
              <a:t>选择绿色产品</a:t>
            </a:r>
            <a:r>
              <a:rPr lang="zh-CN" altLang="en-US" sz="2000" dirty="0">
                <a:solidFill>
                  <a:schemeClr val="bg2"/>
                </a:solidFill>
                <a:latin typeface="黑体" pitchFamily="49" charset="-122"/>
                <a:ea typeface="黑体" pitchFamily="49" charset="-122"/>
              </a:rPr>
              <a:t>的原因</a:t>
            </a:r>
          </a:p>
        </p:txBody>
      </p:sp>
      <p:sp>
        <p:nvSpPr>
          <p:cNvPr id="9" name="矩形 8"/>
          <p:cNvSpPr/>
          <p:nvPr/>
        </p:nvSpPr>
        <p:spPr>
          <a:xfrm>
            <a:off x="7020272" y="4797152"/>
            <a:ext cx="1584176" cy="1015663"/>
          </a:xfrm>
          <a:prstGeom prst="rect">
            <a:avLst/>
          </a:prstGeom>
        </p:spPr>
        <p:txBody>
          <a:bodyPr wrap="square">
            <a:spAutoFit/>
          </a:bodyPr>
          <a:lstStyle/>
          <a:p>
            <a:r>
              <a:rPr lang="zh-CN" altLang="en-US" sz="2000" dirty="0" smtClean="0">
                <a:solidFill>
                  <a:schemeClr val="bg2"/>
                </a:solidFill>
                <a:latin typeface="黑体" pitchFamily="49" charset="-122"/>
                <a:ea typeface="黑体" pitchFamily="49" charset="-122"/>
              </a:rPr>
              <a:t>图</a:t>
            </a:r>
            <a:r>
              <a:rPr lang="en-US" altLang="zh-CN" sz="2000" dirty="0" smtClean="0">
                <a:solidFill>
                  <a:schemeClr val="bg2"/>
                </a:solidFill>
                <a:latin typeface="黑体" pitchFamily="49" charset="-122"/>
                <a:ea typeface="黑体" pitchFamily="49" charset="-122"/>
              </a:rPr>
              <a:t>.</a:t>
            </a:r>
            <a:r>
              <a:rPr lang="zh-CN" altLang="en-US" sz="2000" dirty="0" smtClean="0">
                <a:solidFill>
                  <a:schemeClr val="bg2"/>
                </a:solidFill>
                <a:latin typeface="黑体" pitchFamily="49" charset="-122"/>
                <a:ea typeface="黑体" pitchFamily="49" charset="-122"/>
              </a:rPr>
              <a:t>购买</a:t>
            </a:r>
            <a:r>
              <a:rPr lang="zh-CN" altLang="en-US" sz="2000" dirty="0">
                <a:solidFill>
                  <a:schemeClr val="bg2"/>
                </a:solidFill>
                <a:latin typeface="黑体" pitchFamily="49" charset="-122"/>
                <a:ea typeface="黑体" pitchFamily="49" charset="-122"/>
              </a:rPr>
              <a:t>绿色产品的支付意愿</a:t>
            </a:r>
          </a:p>
        </p:txBody>
      </p:sp>
    </p:spTree>
    <p:extLst>
      <p:ext uri="{BB962C8B-B14F-4D97-AF65-F5344CB8AC3E}">
        <p14:creationId xmlns:p14="http://schemas.microsoft.com/office/powerpoint/2010/main" val="1302563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b="1" dirty="0">
              <a:solidFill>
                <a:schemeClr val="bg2"/>
              </a:solidFill>
              <a:latin typeface="黑体" pitchFamily="49" charset="-122"/>
              <a:ea typeface="黑体" pitchFamily="49" charset="-122"/>
            </a:endParaRPr>
          </a:p>
        </p:txBody>
      </p:sp>
      <p:sp>
        <p:nvSpPr>
          <p:cNvPr id="3" name="内容占位符 2"/>
          <p:cNvSpPr>
            <a:spLocks noGrp="1"/>
          </p:cNvSpPr>
          <p:nvPr>
            <p:ph idx="1"/>
          </p:nvPr>
        </p:nvSpPr>
        <p:spPr>
          <a:xfrm>
            <a:off x="1009443" y="1807361"/>
            <a:ext cx="7125112" cy="4429951"/>
          </a:xfrm>
        </p:spPr>
        <p:txBody>
          <a:bodyPr anchor="t">
            <a:normAutofit/>
          </a:bodyPr>
          <a:lstStyle/>
          <a:p>
            <a:pPr marL="0" indent="0">
              <a:buNone/>
            </a:pPr>
            <a:r>
              <a:rPr lang="zh-CN" altLang="en-US" sz="2800" b="1" dirty="0" smtClean="0">
                <a:solidFill>
                  <a:srgbClr val="FF6600"/>
                </a:solidFill>
              </a:rPr>
              <a:t>环保意识</a:t>
            </a:r>
            <a:r>
              <a:rPr lang="en-US" altLang="zh-CN" sz="2800" b="1" dirty="0" smtClean="0">
                <a:solidFill>
                  <a:srgbClr val="FF6600"/>
                </a:solidFill>
              </a:rPr>
              <a:t>--</a:t>
            </a:r>
            <a:r>
              <a:rPr lang="zh-CN" altLang="en-US" sz="2400" b="1" dirty="0" smtClean="0">
                <a:solidFill>
                  <a:srgbClr val="FF6600"/>
                </a:solidFill>
              </a:rPr>
              <a:t>采购</a:t>
            </a:r>
            <a:r>
              <a:rPr lang="zh-CN" altLang="en-US" sz="2400" b="1" dirty="0">
                <a:solidFill>
                  <a:srgbClr val="FF6600"/>
                </a:solidFill>
              </a:rPr>
              <a:t>人环保意识分析</a:t>
            </a:r>
            <a:endParaRPr lang="en-US" altLang="zh-CN" sz="2400" b="1" dirty="0">
              <a:solidFill>
                <a:srgbClr val="FF6600"/>
              </a:solidFill>
            </a:endParaRPr>
          </a:p>
          <a:p>
            <a:pPr marL="0" indent="0">
              <a:lnSpc>
                <a:spcPct val="150000"/>
              </a:lnSpc>
              <a:buNone/>
            </a:pPr>
            <a:r>
              <a:rPr lang="zh-CN" altLang="en-US" sz="2400" dirty="0" smtClean="0">
                <a:solidFill>
                  <a:schemeClr val="bg2"/>
                </a:solidFill>
                <a:latin typeface="黑体" pitchFamily="49" charset="-122"/>
                <a:ea typeface="黑体" pitchFamily="49" charset="-122"/>
              </a:rPr>
              <a:t>    </a:t>
            </a:r>
            <a:r>
              <a:rPr lang="zh-CN" altLang="en-US" sz="2400" dirty="0" smtClean="0">
                <a:solidFill>
                  <a:schemeClr val="bg2"/>
                </a:solidFill>
                <a:latin typeface="Times New Roman" pitchFamily="18" charset="0"/>
                <a:ea typeface="黑体" pitchFamily="49" charset="-122"/>
                <a:cs typeface="Times New Roman" pitchFamily="18" charset="0"/>
              </a:rPr>
              <a:t>在</a:t>
            </a:r>
            <a:r>
              <a:rPr lang="en-US" altLang="zh-CN" sz="2400" dirty="0">
                <a:solidFill>
                  <a:schemeClr val="bg2"/>
                </a:solidFill>
                <a:latin typeface="Times New Roman" pitchFamily="18" charset="0"/>
                <a:ea typeface="黑体" pitchFamily="49" charset="-122"/>
                <a:cs typeface="Times New Roman" pitchFamily="18" charset="0"/>
              </a:rPr>
              <a:t>780</a:t>
            </a:r>
            <a:r>
              <a:rPr lang="zh-CN" altLang="en-US" sz="2400" dirty="0">
                <a:solidFill>
                  <a:schemeClr val="bg2"/>
                </a:solidFill>
                <a:latin typeface="Times New Roman" pitchFamily="18" charset="0"/>
                <a:ea typeface="黑体" pitchFamily="49" charset="-122"/>
                <a:cs typeface="Times New Roman" pitchFamily="18" charset="0"/>
              </a:rPr>
              <a:t>份有效调查问卷中，可以看出近九成的消费者在购物时会优先选择具有绿色、环保、低碳、节能特征的产品，</a:t>
            </a:r>
            <a:r>
              <a:rPr lang="en-US" altLang="zh-CN" sz="2400" dirty="0">
                <a:solidFill>
                  <a:schemeClr val="bg2"/>
                </a:solidFill>
                <a:latin typeface="Times New Roman" pitchFamily="18" charset="0"/>
                <a:ea typeface="黑体" pitchFamily="49" charset="-122"/>
                <a:cs typeface="Times New Roman" pitchFamily="18" charset="0"/>
              </a:rPr>
              <a:t>60.9%</a:t>
            </a:r>
            <a:r>
              <a:rPr lang="zh-CN" altLang="en-US" sz="2400" dirty="0">
                <a:solidFill>
                  <a:schemeClr val="bg2"/>
                </a:solidFill>
                <a:latin typeface="Times New Roman" pitchFamily="18" charset="0"/>
                <a:ea typeface="黑体" pitchFamily="49" charset="-122"/>
                <a:cs typeface="Times New Roman" pitchFamily="18" charset="0"/>
              </a:rPr>
              <a:t>的消费者愿意支出高于普通产品</a:t>
            </a:r>
            <a:r>
              <a:rPr lang="en-US" altLang="zh-CN" sz="2400" dirty="0">
                <a:solidFill>
                  <a:schemeClr val="bg2"/>
                </a:solidFill>
                <a:latin typeface="Times New Roman" pitchFamily="18" charset="0"/>
                <a:ea typeface="黑体" pitchFamily="49" charset="-122"/>
                <a:cs typeface="Times New Roman" pitchFamily="18" charset="0"/>
              </a:rPr>
              <a:t>10%</a:t>
            </a:r>
            <a:r>
              <a:rPr lang="zh-CN" altLang="en-US" sz="2400" dirty="0">
                <a:solidFill>
                  <a:schemeClr val="bg2"/>
                </a:solidFill>
                <a:latin typeface="Times New Roman" pitchFamily="18" charset="0"/>
                <a:ea typeface="黑体" pitchFamily="49" charset="-122"/>
                <a:cs typeface="Times New Roman" pitchFamily="18" charset="0"/>
              </a:rPr>
              <a:t>以内的价格选择购买绿色产品，说明我国的采购人对选购绿色产品有较强的热情</a:t>
            </a:r>
            <a:r>
              <a:rPr lang="zh-CN" altLang="en-US" sz="2400" dirty="0" smtClean="0">
                <a:solidFill>
                  <a:schemeClr val="bg2"/>
                </a:solidFill>
                <a:latin typeface="Times New Roman" pitchFamily="18" charset="0"/>
                <a:ea typeface="黑体" pitchFamily="49" charset="-122"/>
                <a:cs typeface="Times New Roman" pitchFamily="18" charset="0"/>
              </a:rPr>
              <a:t>。</a:t>
            </a:r>
            <a:endParaRPr lang="en-US" altLang="zh-CN" sz="2400" dirty="0" smtClean="0">
              <a:solidFill>
                <a:schemeClr val="bg2"/>
              </a:solidFill>
              <a:latin typeface="Times New Roman" pitchFamily="18" charset="0"/>
              <a:ea typeface="黑体" pitchFamily="49" charset="-122"/>
              <a:cs typeface="Times New Roman" pitchFamily="18" charset="0"/>
            </a:endParaRPr>
          </a:p>
          <a:p>
            <a:pPr marL="0" indent="0">
              <a:buNone/>
            </a:pPr>
            <a:endParaRPr lang="zh-CN" altLang="zh-CN" sz="32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115616" y="4760555"/>
            <a:ext cx="7384232" cy="400110"/>
          </a:xfrm>
          <a:prstGeom prst="rect">
            <a:avLst/>
          </a:prstGeom>
        </p:spPr>
        <p:txBody>
          <a:bodyPr wrap="square">
            <a:spAutoFit/>
          </a:bodyPr>
          <a:lstStyle/>
          <a:p>
            <a:r>
              <a:rPr lang="en-US" altLang="zh-CN" sz="2000" dirty="0" smtClean="0">
                <a:solidFill>
                  <a:schemeClr val="bg2"/>
                </a:solidFill>
                <a:latin typeface="黑体" pitchFamily="49" charset="-122"/>
                <a:ea typeface="黑体" pitchFamily="49" charset="-122"/>
              </a:rPr>
              <a:t>    </a:t>
            </a:r>
            <a:endParaRPr lang="zh-CN" altLang="en-US" sz="2200" dirty="0">
              <a:solidFill>
                <a:schemeClr val="bg2"/>
              </a:solidFill>
            </a:endParaRPr>
          </a:p>
        </p:txBody>
      </p:sp>
    </p:spTree>
    <p:extLst>
      <p:ext uri="{BB962C8B-B14F-4D97-AF65-F5344CB8AC3E}">
        <p14:creationId xmlns:p14="http://schemas.microsoft.com/office/powerpoint/2010/main" val="2241249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b="1" dirty="0">
              <a:solidFill>
                <a:schemeClr val="bg2"/>
              </a:solidFill>
              <a:latin typeface="黑体" pitchFamily="49" charset="-122"/>
              <a:ea typeface="黑体" pitchFamily="49" charset="-122"/>
            </a:endParaRPr>
          </a:p>
        </p:txBody>
      </p:sp>
      <p:sp>
        <p:nvSpPr>
          <p:cNvPr id="3" name="内容占位符 2"/>
          <p:cNvSpPr>
            <a:spLocks noGrp="1"/>
          </p:cNvSpPr>
          <p:nvPr>
            <p:ph idx="1"/>
          </p:nvPr>
        </p:nvSpPr>
        <p:spPr>
          <a:xfrm>
            <a:off x="1009442" y="1807361"/>
            <a:ext cx="7595006" cy="4717983"/>
          </a:xfrm>
        </p:spPr>
        <p:txBody>
          <a:bodyPr anchor="t">
            <a:normAutofit fontScale="70000" lnSpcReduction="20000"/>
          </a:bodyPr>
          <a:lstStyle/>
          <a:p>
            <a:pPr marL="0" indent="0">
              <a:lnSpc>
                <a:spcPct val="125000"/>
              </a:lnSpc>
              <a:buNone/>
            </a:pPr>
            <a:r>
              <a:rPr lang="zh-CN" altLang="en-US" sz="4000" b="1" dirty="0" smtClean="0">
                <a:solidFill>
                  <a:srgbClr val="FF6600"/>
                </a:solidFill>
              </a:rPr>
              <a:t>环保意识</a:t>
            </a:r>
            <a:r>
              <a:rPr lang="en-US" altLang="zh-CN" sz="2800" b="1" dirty="0" smtClean="0">
                <a:solidFill>
                  <a:srgbClr val="FF6600"/>
                </a:solidFill>
              </a:rPr>
              <a:t>--</a:t>
            </a:r>
            <a:r>
              <a:rPr lang="zh-CN" altLang="zh-CN" sz="3400" b="1" dirty="0" smtClean="0">
                <a:solidFill>
                  <a:srgbClr val="FF6600"/>
                </a:solidFill>
              </a:rPr>
              <a:t>采购</a:t>
            </a:r>
            <a:r>
              <a:rPr lang="zh-CN" altLang="zh-CN" sz="3400" b="1" dirty="0">
                <a:solidFill>
                  <a:srgbClr val="FF6600"/>
                </a:solidFill>
              </a:rPr>
              <a:t>机构工作人员环保意识分析</a:t>
            </a:r>
            <a:endParaRPr lang="en-US" altLang="zh-CN" sz="3400" b="1" dirty="0">
              <a:solidFill>
                <a:srgbClr val="FF6600"/>
              </a:solidFill>
            </a:endParaRPr>
          </a:p>
          <a:p>
            <a:pPr marL="0" indent="0">
              <a:lnSpc>
                <a:spcPct val="125000"/>
              </a:lnSpc>
              <a:buNone/>
            </a:pPr>
            <a:r>
              <a:rPr lang="zh-CN" altLang="en-US" sz="2600" dirty="0" smtClean="0">
                <a:solidFill>
                  <a:schemeClr val="bg2"/>
                </a:solidFill>
                <a:latin typeface="黑体" pitchFamily="49" charset="-122"/>
                <a:ea typeface="黑体" pitchFamily="49" charset="-122"/>
              </a:rPr>
              <a:t>    </a:t>
            </a:r>
            <a:r>
              <a:rPr lang="zh-CN" altLang="en-US" sz="2900" dirty="0" smtClean="0">
                <a:solidFill>
                  <a:schemeClr val="bg2"/>
                </a:solidFill>
                <a:latin typeface="黑体" pitchFamily="49" charset="-122"/>
                <a:ea typeface="黑体" pitchFamily="49" charset="-122"/>
              </a:rPr>
              <a:t>各级</a:t>
            </a:r>
            <a:r>
              <a:rPr lang="zh-CN" altLang="en-US" sz="2900" dirty="0">
                <a:solidFill>
                  <a:schemeClr val="bg2"/>
                </a:solidFill>
                <a:latin typeface="黑体" pitchFamily="49" charset="-122"/>
                <a:ea typeface="黑体" pitchFamily="49" charset="-122"/>
              </a:rPr>
              <a:t>政府采购机构都会不定期对其工作人员进行培训</a:t>
            </a:r>
            <a:r>
              <a:rPr lang="zh-CN" altLang="en-US" sz="2900" dirty="0" smtClean="0">
                <a:solidFill>
                  <a:schemeClr val="bg2"/>
                </a:solidFill>
                <a:latin typeface="黑体" pitchFamily="49" charset="-122"/>
                <a:ea typeface="黑体" pitchFamily="49" charset="-122"/>
              </a:rPr>
              <a:t>，增强</a:t>
            </a:r>
            <a:r>
              <a:rPr lang="zh-CN" altLang="en-US" sz="2900" dirty="0">
                <a:solidFill>
                  <a:schemeClr val="bg2"/>
                </a:solidFill>
                <a:latin typeface="黑体" pitchFamily="49" charset="-122"/>
                <a:ea typeface="黑体" pitchFamily="49" charset="-122"/>
              </a:rPr>
              <a:t>工作人员的团队精神和凝聚力，优化工作氛围，提升采购机构的核心竞争力。近年对工作人员进行的培训中越来越多的是关于环境保护和可持续政府采购，对于提高采购</a:t>
            </a:r>
            <a:r>
              <a:rPr lang="zh-CN" altLang="en-US" sz="2900" dirty="0" smtClean="0">
                <a:solidFill>
                  <a:schemeClr val="bg2"/>
                </a:solidFill>
                <a:latin typeface="黑体" pitchFamily="49" charset="-122"/>
                <a:ea typeface="黑体" pitchFamily="49" charset="-122"/>
              </a:rPr>
              <a:t>机构工作人员</a:t>
            </a:r>
            <a:r>
              <a:rPr lang="zh-CN" altLang="en-US" sz="2900" dirty="0">
                <a:solidFill>
                  <a:schemeClr val="bg2"/>
                </a:solidFill>
                <a:latin typeface="黑体" pitchFamily="49" charset="-122"/>
                <a:ea typeface="黑体" pitchFamily="49" charset="-122"/>
              </a:rPr>
              <a:t>环保</a:t>
            </a:r>
            <a:r>
              <a:rPr lang="zh-CN" altLang="en-US" sz="2900" dirty="0" smtClean="0">
                <a:solidFill>
                  <a:schemeClr val="bg2"/>
                </a:solidFill>
                <a:latin typeface="黑体" pitchFamily="49" charset="-122"/>
                <a:ea typeface="黑体" pitchFamily="49" charset="-122"/>
              </a:rPr>
              <a:t>意识的方法，一般采取两种方式：</a:t>
            </a:r>
            <a:endParaRPr lang="zh-CN" altLang="en-US" sz="2900" dirty="0">
              <a:solidFill>
                <a:schemeClr val="bg2"/>
              </a:solidFill>
              <a:latin typeface="黑体" pitchFamily="49" charset="-122"/>
              <a:ea typeface="黑体" pitchFamily="49" charset="-122"/>
            </a:endParaRPr>
          </a:p>
          <a:p>
            <a:pPr marL="0" indent="0">
              <a:lnSpc>
                <a:spcPct val="125000"/>
              </a:lnSpc>
              <a:buNone/>
            </a:pPr>
            <a:r>
              <a:rPr lang="zh-CN" altLang="en-US" sz="2900" dirty="0" smtClean="0">
                <a:solidFill>
                  <a:schemeClr val="bg2"/>
                </a:solidFill>
                <a:latin typeface="黑体" pitchFamily="49" charset="-122"/>
                <a:ea typeface="黑体" pitchFamily="49" charset="-122"/>
              </a:rPr>
              <a:t>    </a:t>
            </a:r>
            <a:r>
              <a:rPr lang="zh-CN" altLang="en-US" sz="2900" u="sng" dirty="0" smtClean="0">
                <a:solidFill>
                  <a:schemeClr val="bg2"/>
                </a:solidFill>
                <a:latin typeface="黑体" pitchFamily="49" charset="-122"/>
                <a:ea typeface="黑体" pitchFamily="49" charset="-122"/>
              </a:rPr>
              <a:t>自我</a:t>
            </a:r>
            <a:r>
              <a:rPr lang="zh-CN" altLang="en-US" sz="2900" u="sng" dirty="0">
                <a:solidFill>
                  <a:schemeClr val="bg2"/>
                </a:solidFill>
                <a:latin typeface="黑体" pitchFamily="49" charset="-122"/>
                <a:ea typeface="黑体" pitchFamily="49" charset="-122"/>
              </a:rPr>
              <a:t>培训</a:t>
            </a:r>
            <a:r>
              <a:rPr lang="zh-CN" altLang="en-US" sz="2900" dirty="0">
                <a:solidFill>
                  <a:schemeClr val="bg2"/>
                </a:solidFill>
                <a:latin typeface="黑体" pitchFamily="49" charset="-122"/>
                <a:ea typeface="黑体" pitchFamily="49" charset="-122"/>
              </a:rPr>
              <a:t>是工作人员进行相关采购政策、环保政策的日常学习，加大了贯彻国家相关政策的力度，提升了工作人员基本的环保意识</a:t>
            </a:r>
            <a:r>
              <a:rPr lang="zh-CN" altLang="en-US" sz="2900" dirty="0" smtClean="0">
                <a:solidFill>
                  <a:schemeClr val="bg2"/>
                </a:solidFill>
                <a:latin typeface="黑体" pitchFamily="49" charset="-122"/>
                <a:ea typeface="黑体" pitchFamily="49" charset="-122"/>
              </a:rPr>
              <a:t>。</a:t>
            </a:r>
            <a:endParaRPr lang="en-US" altLang="zh-CN" sz="2900" dirty="0" smtClean="0">
              <a:solidFill>
                <a:schemeClr val="bg2"/>
              </a:solidFill>
              <a:latin typeface="黑体" pitchFamily="49" charset="-122"/>
              <a:ea typeface="黑体" pitchFamily="49" charset="-122"/>
            </a:endParaRPr>
          </a:p>
          <a:p>
            <a:pPr marL="0" indent="0">
              <a:lnSpc>
                <a:spcPct val="125000"/>
              </a:lnSpc>
              <a:buNone/>
            </a:pPr>
            <a:r>
              <a:rPr lang="zh-CN" altLang="en-US" sz="2900" dirty="0" smtClean="0">
                <a:solidFill>
                  <a:schemeClr val="bg2"/>
                </a:solidFill>
                <a:latin typeface="黑体" pitchFamily="49" charset="-122"/>
                <a:ea typeface="黑体" pitchFamily="49" charset="-122"/>
              </a:rPr>
              <a:t>    </a:t>
            </a:r>
            <a:r>
              <a:rPr lang="zh-CN" altLang="en-US" sz="2900" u="sng" dirty="0" smtClean="0">
                <a:solidFill>
                  <a:schemeClr val="bg2"/>
                </a:solidFill>
                <a:latin typeface="黑体" pitchFamily="49" charset="-122"/>
                <a:ea typeface="黑体" pitchFamily="49" charset="-122"/>
              </a:rPr>
              <a:t>外部</a:t>
            </a:r>
            <a:r>
              <a:rPr lang="zh-CN" altLang="en-US" sz="2900" u="sng" dirty="0">
                <a:solidFill>
                  <a:schemeClr val="bg2"/>
                </a:solidFill>
                <a:latin typeface="黑体" pitchFamily="49" charset="-122"/>
                <a:ea typeface="黑体" pitchFamily="49" charset="-122"/>
              </a:rPr>
              <a:t>培训</a:t>
            </a:r>
            <a:r>
              <a:rPr lang="zh-CN" altLang="en-US" sz="2900" dirty="0">
                <a:solidFill>
                  <a:schemeClr val="bg2"/>
                </a:solidFill>
                <a:latin typeface="黑体" pitchFamily="49" charset="-122"/>
                <a:ea typeface="黑体" pitchFamily="49" charset="-122"/>
              </a:rPr>
              <a:t>是采购机构通过邀请相关领域的知名学者、机构聘请的国内环境专家或外国专家进行培训交流，对采购工作中如何采用更科学更先进的进行</a:t>
            </a:r>
            <a:r>
              <a:rPr lang="zh-CN" altLang="en-US" sz="2900" dirty="0" smtClean="0">
                <a:solidFill>
                  <a:schemeClr val="bg2"/>
                </a:solidFill>
                <a:latin typeface="黑体" pitchFamily="49" charset="-122"/>
                <a:ea typeface="黑体" pitchFamily="49" charset="-122"/>
              </a:rPr>
              <a:t>培训。</a:t>
            </a:r>
            <a:endParaRPr lang="zh-CN" altLang="en-US" sz="2900" dirty="0">
              <a:solidFill>
                <a:schemeClr val="bg2"/>
              </a:solidFill>
              <a:latin typeface="黑体" pitchFamily="49" charset="-122"/>
              <a:ea typeface="黑体" pitchFamily="49" charset="-122"/>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958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b="1" dirty="0">
              <a:solidFill>
                <a:schemeClr val="bg2"/>
              </a:solidFill>
              <a:latin typeface="黑体" pitchFamily="49" charset="-122"/>
              <a:ea typeface="黑体" pitchFamily="49" charset="-122"/>
            </a:endParaRPr>
          </a:p>
        </p:txBody>
      </p:sp>
      <p:sp>
        <p:nvSpPr>
          <p:cNvPr id="3" name="内容占位符 2"/>
          <p:cNvSpPr>
            <a:spLocks noGrp="1"/>
          </p:cNvSpPr>
          <p:nvPr>
            <p:ph idx="1"/>
          </p:nvPr>
        </p:nvSpPr>
        <p:spPr>
          <a:xfrm>
            <a:off x="1009443" y="1807361"/>
            <a:ext cx="7125112" cy="4429951"/>
          </a:xfrm>
        </p:spPr>
        <p:txBody>
          <a:bodyPr anchor="t">
            <a:normAutofit/>
          </a:bodyPr>
          <a:lstStyle/>
          <a:p>
            <a:pPr marL="0" indent="0">
              <a:buNone/>
            </a:pPr>
            <a:r>
              <a:rPr lang="zh-CN" altLang="en-US" sz="2800" b="1" dirty="0" smtClean="0">
                <a:solidFill>
                  <a:srgbClr val="FF6600"/>
                </a:solidFill>
              </a:rPr>
              <a:t>环保意识</a:t>
            </a:r>
            <a:r>
              <a:rPr lang="en-US" altLang="zh-CN" sz="2800" b="1" dirty="0" smtClean="0">
                <a:solidFill>
                  <a:srgbClr val="FF6600"/>
                </a:solidFill>
              </a:rPr>
              <a:t>--</a:t>
            </a:r>
            <a:r>
              <a:rPr lang="zh-CN" altLang="zh-CN" sz="2400" b="1" dirty="0" smtClean="0">
                <a:solidFill>
                  <a:srgbClr val="FF6600"/>
                </a:solidFill>
              </a:rPr>
              <a:t>供应</a:t>
            </a:r>
            <a:r>
              <a:rPr lang="zh-CN" altLang="zh-CN" sz="2400" b="1" dirty="0">
                <a:solidFill>
                  <a:srgbClr val="FF6600"/>
                </a:solidFill>
              </a:rPr>
              <a:t>商环保意识分析</a:t>
            </a:r>
          </a:p>
          <a:p>
            <a:pPr marL="0" indent="0">
              <a:buNone/>
            </a:pPr>
            <a:endParaRPr lang="en-US" altLang="zh-CN" sz="2400" dirty="0" smtClean="0">
              <a:solidFill>
                <a:schemeClr val="bg2"/>
              </a:solidFill>
            </a:endParaRPr>
          </a:p>
          <a:p>
            <a:pPr marL="0" indent="0">
              <a:buNone/>
            </a:pPr>
            <a:endParaRPr lang="zh-CN" altLang="zh-CN" sz="24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图片 3"/>
          <p:cNvPicPr>
            <a:picLocks noChangeAspect="1" noChangeArrowheads="1"/>
          </p:cNvPicPr>
          <p:nvPr/>
        </p:nvPicPr>
        <p:blipFill>
          <a:blip r:embed="rId6">
            <a:extLst>
              <a:ext uri="{28A0092B-C50C-407E-A947-70E740481C1C}">
                <a14:useLocalDpi xmlns:a14="http://schemas.microsoft.com/office/drawing/2010/main" val="0"/>
              </a:ext>
            </a:extLst>
          </a:blip>
          <a:srcRect l="11002" t="12415" r="10269" b="14484"/>
          <a:stretch>
            <a:fillRect/>
          </a:stretch>
        </p:blipFill>
        <p:spPr bwMode="auto">
          <a:xfrm>
            <a:off x="712787" y="2636912"/>
            <a:ext cx="3609231" cy="23762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4" name="图片 4"/>
          <p:cNvPicPr>
            <a:picLocks noChangeAspect="1" noChangeArrowheads="1"/>
          </p:cNvPicPr>
          <p:nvPr/>
        </p:nvPicPr>
        <p:blipFill>
          <a:blip r:embed="rId7">
            <a:extLst>
              <a:ext uri="{28A0092B-C50C-407E-A947-70E740481C1C}">
                <a14:useLocalDpi xmlns:a14="http://schemas.microsoft.com/office/drawing/2010/main" val="0"/>
              </a:ext>
            </a:extLst>
          </a:blip>
          <a:srcRect t="8755" b="8755"/>
          <a:stretch>
            <a:fillRect/>
          </a:stretch>
        </p:blipFill>
        <p:spPr bwMode="auto">
          <a:xfrm>
            <a:off x="4355976" y="2636912"/>
            <a:ext cx="4208244" cy="23762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矩形 5"/>
          <p:cNvSpPr/>
          <p:nvPr/>
        </p:nvSpPr>
        <p:spPr>
          <a:xfrm>
            <a:off x="712786" y="5013176"/>
            <a:ext cx="5371381" cy="861774"/>
          </a:xfrm>
          <a:prstGeom prst="rect">
            <a:avLst/>
          </a:prstGeom>
        </p:spPr>
        <p:txBody>
          <a:bodyPr wrap="square">
            <a:spAutoFit/>
          </a:bodyPr>
          <a:lstStyle/>
          <a:p>
            <a:r>
              <a:rPr lang="zh-CN" altLang="zh-CN" dirty="0" smtClean="0">
                <a:solidFill>
                  <a:schemeClr val="bg2"/>
                </a:solidFill>
                <a:latin typeface="黑体" pitchFamily="49" charset="-122"/>
                <a:ea typeface="黑体" pitchFamily="49" charset="-122"/>
              </a:rPr>
              <a:t>图</a:t>
            </a:r>
            <a:r>
              <a:rPr lang="en-US" altLang="zh-CN" dirty="0" smtClean="0">
                <a:solidFill>
                  <a:schemeClr val="bg2"/>
                </a:solidFill>
                <a:latin typeface="黑体" pitchFamily="49" charset="-122"/>
                <a:ea typeface="黑体" pitchFamily="49" charset="-122"/>
              </a:rPr>
              <a:t>.</a:t>
            </a:r>
            <a:r>
              <a:rPr lang="zh-CN" altLang="zh-CN" dirty="0" smtClean="0">
                <a:solidFill>
                  <a:schemeClr val="bg2"/>
                </a:solidFill>
                <a:latin typeface="黑体" pitchFamily="49" charset="-122"/>
                <a:ea typeface="黑体" pitchFamily="49" charset="-122"/>
              </a:rPr>
              <a:t>经理</a:t>
            </a:r>
            <a:r>
              <a:rPr lang="zh-CN" altLang="zh-CN" dirty="0">
                <a:solidFill>
                  <a:schemeClr val="bg2"/>
                </a:solidFill>
                <a:latin typeface="黑体" pitchFamily="49" charset="-122"/>
                <a:ea typeface="黑体" pitchFamily="49" charset="-122"/>
              </a:rPr>
              <a:t>人对环保问题的关注度相比前两年</a:t>
            </a:r>
            <a:r>
              <a:rPr lang="zh-CN" altLang="zh-CN" dirty="0" smtClean="0">
                <a:solidFill>
                  <a:schemeClr val="bg2"/>
                </a:solidFill>
                <a:latin typeface="黑体" pitchFamily="49" charset="-122"/>
                <a:ea typeface="黑体" pitchFamily="49" charset="-122"/>
              </a:rPr>
              <a:t>？</a:t>
            </a:r>
            <a:endParaRPr lang="en-US" altLang="zh-CN" dirty="0" smtClean="0">
              <a:solidFill>
                <a:schemeClr val="bg2"/>
              </a:solidFill>
              <a:latin typeface="黑体" pitchFamily="49" charset="-122"/>
              <a:ea typeface="黑体" pitchFamily="49" charset="-122"/>
            </a:endParaRPr>
          </a:p>
          <a:p>
            <a:r>
              <a:rPr lang="zh-CN" altLang="zh-CN" dirty="0" smtClean="0">
                <a:solidFill>
                  <a:schemeClr val="bg2"/>
                </a:solidFill>
                <a:latin typeface="黑体" pitchFamily="49" charset="-122"/>
                <a:ea typeface="黑体" pitchFamily="49" charset="-122"/>
              </a:rPr>
              <a:t>图</a:t>
            </a:r>
            <a:r>
              <a:rPr lang="en-US" altLang="zh-CN" dirty="0">
                <a:solidFill>
                  <a:schemeClr val="bg2"/>
                </a:solidFill>
                <a:latin typeface="黑体" pitchFamily="49" charset="-122"/>
                <a:ea typeface="黑体" pitchFamily="49" charset="-122"/>
              </a:rPr>
              <a:t>.</a:t>
            </a:r>
            <a:r>
              <a:rPr lang="zh-CN" altLang="zh-CN" dirty="0" smtClean="0">
                <a:solidFill>
                  <a:schemeClr val="bg2"/>
                </a:solidFill>
                <a:latin typeface="黑体" pitchFamily="49" charset="-122"/>
                <a:ea typeface="黑体" pitchFamily="49" charset="-122"/>
              </a:rPr>
              <a:t>经理</a:t>
            </a:r>
            <a:r>
              <a:rPr lang="zh-CN" altLang="zh-CN" dirty="0">
                <a:solidFill>
                  <a:schemeClr val="bg2"/>
                </a:solidFill>
                <a:latin typeface="黑体" pitchFamily="49" charset="-122"/>
                <a:ea typeface="黑体" pitchFamily="49" charset="-122"/>
              </a:rPr>
              <a:t>人所属企业对环保问题的关注度相比前两年</a:t>
            </a:r>
            <a:r>
              <a:rPr lang="zh-CN" altLang="zh-CN" dirty="0" smtClean="0">
                <a:solidFill>
                  <a:schemeClr val="bg2"/>
                </a:solidFill>
                <a:latin typeface="黑体" pitchFamily="49" charset="-122"/>
                <a:ea typeface="黑体" pitchFamily="49" charset="-122"/>
              </a:rPr>
              <a:t>？</a:t>
            </a:r>
            <a:endParaRPr lang="en-US" altLang="zh-CN" dirty="0" smtClean="0">
              <a:solidFill>
                <a:schemeClr val="bg2"/>
              </a:solidFill>
              <a:latin typeface="黑体" pitchFamily="49" charset="-122"/>
              <a:ea typeface="黑体" pitchFamily="49" charset="-122"/>
            </a:endParaRPr>
          </a:p>
          <a:p>
            <a:r>
              <a:rPr lang="zh-CN" altLang="en-US" sz="1400" dirty="0">
                <a:solidFill>
                  <a:schemeClr val="bg2"/>
                </a:solidFill>
                <a:latin typeface="黑体" pitchFamily="49" charset="-122"/>
                <a:ea typeface="黑体" pitchFamily="49" charset="-122"/>
              </a:rPr>
              <a:t>数据</a:t>
            </a:r>
            <a:r>
              <a:rPr lang="zh-CN" altLang="en-US" sz="1400" dirty="0" smtClean="0">
                <a:solidFill>
                  <a:schemeClr val="bg2"/>
                </a:solidFill>
                <a:latin typeface="黑体" pitchFamily="49" charset="-122"/>
                <a:ea typeface="黑体" pitchFamily="49" charset="-122"/>
              </a:rPr>
              <a:t>来源：</a:t>
            </a:r>
            <a:r>
              <a:rPr lang="en-US" altLang="zh-CN" sz="1400" dirty="0">
                <a:solidFill>
                  <a:schemeClr val="bg2"/>
                </a:solidFill>
                <a:latin typeface="黑体" pitchFamily="49" charset="-122"/>
                <a:ea typeface="黑体" pitchFamily="49" charset="-122"/>
              </a:rPr>
              <a:t> 《2010</a:t>
            </a:r>
            <a:r>
              <a:rPr lang="zh-CN" altLang="en-US" sz="1400" dirty="0">
                <a:solidFill>
                  <a:schemeClr val="bg2"/>
                </a:solidFill>
                <a:latin typeface="黑体" pitchFamily="49" charset="-122"/>
                <a:ea typeface="黑体" pitchFamily="49" charset="-122"/>
              </a:rPr>
              <a:t>中国企业及经理人环保意识调查</a:t>
            </a:r>
            <a:r>
              <a:rPr lang="en-US" altLang="zh-CN" sz="1400" dirty="0">
                <a:solidFill>
                  <a:schemeClr val="bg2"/>
                </a:solidFill>
                <a:latin typeface="黑体" pitchFamily="49" charset="-122"/>
                <a:ea typeface="黑体" pitchFamily="49" charset="-122"/>
              </a:rPr>
              <a:t>》</a:t>
            </a:r>
            <a:endParaRPr lang="zh-CN" altLang="en-US" sz="1400" dirty="0">
              <a:solidFill>
                <a:schemeClr val="bg2"/>
              </a:solidFill>
              <a:latin typeface="黑体" pitchFamily="49" charset="-122"/>
              <a:ea typeface="黑体" pitchFamily="49" charset="-122"/>
            </a:endParaRPr>
          </a:p>
        </p:txBody>
      </p:sp>
    </p:spTree>
    <p:extLst>
      <p:ext uri="{BB962C8B-B14F-4D97-AF65-F5344CB8AC3E}">
        <p14:creationId xmlns:p14="http://schemas.microsoft.com/office/powerpoint/2010/main" val="298778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zh-CN" b="1" dirty="0">
                <a:solidFill>
                  <a:schemeClr val="bg2"/>
                </a:solidFill>
                <a:latin typeface="黑体" pitchFamily="49" charset="-122"/>
                <a:ea typeface="黑体" pitchFamily="49" charset="-122"/>
              </a:rPr>
              <a:t>中国可持续政府采购施行现状</a:t>
            </a:r>
            <a:endParaRPr lang="zh-CN" altLang="en-US" b="1" dirty="0">
              <a:solidFill>
                <a:schemeClr val="bg2"/>
              </a:solidFill>
            </a:endParaRPr>
          </a:p>
        </p:txBody>
      </p:sp>
      <p:pic>
        <p:nvPicPr>
          <p:cNvPr id="23"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3"/>
          <p:cNvSpPr>
            <a:spLocks noChangeArrowheads="1"/>
          </p:cNvSpPr>
          <p:nvPr/>
        </p:nvSpPr>
        <p:spPr bwMode="gray">
          <a:xfrm>
            <a:off x="2515344" y="3140968"/>
            <a:ext cx="4216896" cy="809749"/>
          </a:xfrm>
          <a:prstGeom prst="roundRect">
            <a:avLst>
              <a:gd name="adj" fmla="val 16667"/>
            </a:avLst>
          </a:prstGeom>
          <a:solidFill>
            <a:schemeClr val="accent6">
              <a:lumMod val="40000"/>
              <a:lumOff val="60000"/>
            </a:schemeClr>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a:defRPr/>
            </a:pPr>
            <a:endParaRPr lang="zh-CN" altLang="en-US" sz="2800"/>
          </a:p>
        </p:txBody>
      </p:sp>
      <p:sp>
        <p:nvSpPr>
          <p:cNvPr id="27" name="AutoShape 4"/>
          <p:cNvSpPr>
            <a:spLocks noChangeArrowheads="1"/>
          </p:cNvSpPr>
          <p:nvPr/>
        </p:nvSpPr>
        <p:spPr bwMode="gray">
          <a:xfrm>
            <a:off x="2515344" y="2132856"/>
            <a:ext cx="4216896" cy="809749"/>
          </a:xfrm>
          <a:prstGeom prst="roundRect">
            <a:avLst>
              <a:gd name="adj" fmla="val 16667"/>
            </a:avLst>
          </a:prstGeom>
          <a:solidFill>
            <a:srgbClr val="92D050"/>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a:defRPr/>
            </a:pPr>
            <a:endParaRPr lang="zh-CN" altLang="en-US" sz="2800"/>
          </a:p>
        </p:txBody>
      </p:sp>
      <p:sp>
        <p:nvSpPr>
          <p:cNvPr id="36" name="Text Box 13"/>
          <p:cNvSpPr txBox="1">
            <a:spLocks noChangeArrowheads="1"/>
          </p:cNvSpPr>
          <p:nvPr/>
        </p:nvSpPr>
        <p:spPr bwMode="white">
          <a:xfrm>
            <a:off x="3055404" y="2276872"/>
            <a:ext cx="3162672" cy="523220"/>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p>
            <a:pPr marL="457200" indent="-457200" algn="ctr">
              <a:spcBef>
                <a:spcPct val="50000"/>
              </a:spcBef>
              <a:buClr>
                <a:schemeClr val="tx1"/>
              </a:buClr>
              <a:defRPr/>
            </a:pPr>
            <a:r>
              <a:rPr lang="zh-CN" altLang="en-US" sz="2800" b="1" dirty="0" smtClean="0">
                <a:solidFill>
                  <a:srgbClr val="FF6600"/>
                </a:solidFill>
              </a:rPr>
              <a:t>环境效益</a:t>
            </a:r>
            <a:endParaRPr lang="en-US" altLang="zh-CN" sz="2800" b="1" dirty="0">
              <a:solidFill>
                <a:srgbClr val="FF6600"/>
              </a:solidFill>
            </a:endParaRPr>
          </a:p>
        </p:txBody>
      </p:sp>
      <p:sp>
        <p:nvSpPr>
          <p:cNvPr id="37" name="AutoShape 14"/>
          <p:cNvSpPr>
            <a:spLocks noChangeArrowheads="1"/>
          </p:cNvSpPr>
          <p:nvPr/>
        </p:nvSpPr>
        <p:spPr bwMode="gray">
          <a:xfrm>
            <a:off x="2515344" y="4176923"/>
            <a:ext cx="4216896" cy="809749"/>
          </a:xfrm>
          <a:prstGeom prst="roundRect">
            <a:avLst>
              <a:gd name="adj" fmla="val 16667"/>
            </a:avLst>
          </a:prstGeom>
          <a:solidFill>
            <a:srgbClr val="FFFF00"/>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a:defRPr/>
            </a:pPr>
            <a:endParaRPr lang="zh-CN" altLang="en-US" sz="2800"/>
          </a:p>
        </p:txBody>
      </p:sp>
      <p:sp>
        <p:nvSpPr>
          <p:cNvPr id="48" name="Text Box 25"/>
          <p:cNvSpPr txBox="1">
            <a:spLocks noChangeArrowheads="1"/>
          </p:cNvSpPr>
          <p:nvPr/>
        </p:nvSpPr>
        <p:spPr bwMode="white">
          <a:xfrm>
            <a:off x="3055404" y="3298236"/>
            <a:ext cx="3162672" cy="523220"/>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p>
            <a:pPr marL="457200" indent="-457200" algn="ctr">
              <a:spcBef>
                <a:spcPct val="50000"/>
              </a:spcBef>
              <a:buClr>
                <a:schemeClr val="tx1"/>
              </a:buClr>
              <a:defRPr/>
            </a:pPr>
            <a:r>
              <a:rPr lang="zh-CN" altLang="en-US" sz="2800" b="1" dirty="0" smtClean="0">
                <a:solidFill>
                  <a:srgbClr val="FF6600"/>
                </a:solidFill>
              </a:rPr>
              <a:t>经济效益</a:t>
            </a:r>
            <a:endParaRPr lang="en-US" altLang="zh-CN" sz="2800" b="1" dirty="0">
              <a:solidFill>
                <a:srgbClr val="FF6600"/>
              </a:solidFill>
            </a:endParaRPr>
          </a:p>
        </p:txBody>
      </p:sp>
      <p:sp>
        <p:nvSpPr>
          <p:cNvPr id="49" name="Text Box 26"/>
          <p:cNvSpPr txBox="1">
            <a:spLocks noChangeArrowheads="1"/>
          </p:cNvSpPr>
          <p:nvPr/>
        </p:nvSpPr>
        <p:spPr bwMode="white">
          <a:xfrm>
            <a:off x="3055404" y="4319600"/>
            <a:ext cx="3162672" cy="523220"/>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p>
            <a:pPr marL="457200" indent="-457200" algn="ctr">
              <a:spcBef>
                <a:spcPct val="50000"/>
              </a:spcBef>
              <a:buClr>
                <a:schemeClr val="tx1"/>
              </a:buClr>
              <a:defRPr/>
            </a:pPr>
            <a:r>
              <a:rPr lang="zh-CN" altLang="en-US" sz="2800" b="1" dirty="0" smtClean="0">
                <a:solidFill>
                  <a:srgbClr val="FF6600"/>
                </a:solidFill>
              </a:rPr>
              <a:t>社会效益</a:t>
            </a:r>
            <a:endParaRPr lang="en-US" altLang="zh-CN" sz="2800" b="1" dirty="0">
              <a:solidFill>
                <a:srgbClr val="FF6600"/>
              </a:solidFill>
            </a:endParaRPr>
          </a:p>
        </p:txBody>
      </p:sp>
      <p:grpSp>
        <p:nvGrpSpPr>
          <p:cNvPr id="2" name="组合 1"/>
          <p:cNvGrpSpPr/>
          <p:nvPr/>
        </p:nvGrpSpPr>
        <p:grpSpPr>
          <a:xfrm>
            <a:off x="6353200" y="2516075"/>
            <a:ext cx="117801" cy="2108134"/>
            <a:chOff x="6444208" y="2516075"/>
            <a:chExt cx="117801" cy="2108134"/>
          </a:xfrm>
        </p:grpSpPr>
        <p:grpSp>
          <p:nvGrpSpPr>
            <p:cNvPr id="62" name="Group 9"/>
            <p:cNvGrpSpPr>
              <a:grpSpLocks/>
            </p:cNvGrpSpPr>
            <p:nvPr/>
          </p:nvGrpSpPr>
          <p:grpSpPr bwMode="auto">
            <a:xfrm>
              <a:off x="6444208" y="2516075"/>
              <a:ext cx="117801" cy="1227461"/>
              <a:chOff x="960" y="1764"/>
              <a:chExt cx="130" cy="418"/>
            </a:xfrm>
          </p:grpSpPr>
          <p:sp>
            <p:nvSpPr>
              <p:cNvPr id="63" name="Oval 10"/>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p:spPr>
            <p:txBody>
              <a:bodyPr wrap="none" anchor="ctr"/>
              <a:lstStyle/>
              <a:p>
                <a:endParaRPr lang="zh-CN" altLang="en-US" sz="2800"/>
              </a:p>
            </p:txBody>
          </p:sp>
          <p:sp>
            <p:nvSpPr>
              <p:cNvPr id="64" name="Oval 11"/>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p:spPr>
            <p:txBody>
              <a:bodyPr wrap="none" anchor="ctr"/>
              <a:lstStyle/>
              <a:p>
                <a:endParaRPr lang="zh-CN" altLang="en-US" sz="2800"/>
              </a:p>
            </p:txBody>
          </p:sp>
          <p:sp>
            <p:nvSpPr>
              <p:cNvPr id="65" name="AutoShape 12"/>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endParaRPr lang="zh-CN" altLang="en-US" sz="2800"/>
              </a:p>
            </p:txBody>
          </p:sp>
        </p:grpSp>
        <p:grpSp>
          <p:nvGrpSpPr>
            <p:cNvPr id="66" name="Group 35"/>
            <p:cNvGrpSpPr>
              <a:grpSpLocks/>
            </p:cNvGrpSpPr>
            <p:nvPr/>
          </p:nvGrpSpPr>
          <p:grpSpPr bwMode="auto">
            <a:xfrm>
              <a:off x="6444208" y="3396748"/>
              <a:ext cx="117801" cy="1227461"/>
              <a:chOff x="960" y="1764"/>
              <a:chExt cx="130" cy="418"/>
            </a:xfrm>
          </p:grpSpPr>
          <p:sp>
            <p:nvSpPr>
              <p:cNvPr id="67" name="Oval 36"/>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p:spPr>
            <p:txBody>
              <a:bodyPr wrap="none" anchor="ctr"/>
              <a:lstStyle/>
              <a:p>
                <a:endParaRPr lang="zh-CN" altLang="en-US" sz="2800"/>
              </a:p>
            </p:txBody>
          </p:sp>
          <p:sp>
            <p:nvSpPr>
              <p:cNvPr id="68" name="Oval 37"/>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p:spPr>
            <p:txBody>
              <a:bodyPr wrap="none" anchor="ctr"/>
              <a:lstStyle/>
              <a:p>
                <a:endParaRPr lang="zh-CN" altLang="en-US" sz="2800"/>
              </a:p>
            </p:txBody>
          </p:sp>
          <p:sp>
            <p:nvSpPr>
              <p:cNvPr id="69" name="AutoShape 38"/>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endParaRPr lang="zh-CN" altLang="en-US" sz="2800"/>
              </a:p>
            </p:txBody>
          </p:sp>
        </p:grpSp>
      </p:grpSp>
      <p:grpSp>
        <p:nvGrpSpPr>
          <p:cNvPr id="70" name="组合 69"/>
          <p:cNvGrpSpPr/>
          <p:nvPr/>
        </p:nvGrpSpPr>
        <p:grpSpPr>
          <a:xfrm>
            <a:off x="2798015" y="2518498"/>
            <a:ext cx="117801" cy="2108134"/>
            <a:chOff x="6444208" y="2516075"/>
            <a:chExt cx="117801" cy="2108134"/>
          </a:xfrm>
        </p:grpSpPr>
        <p:grpSp>
          <p:nvGrpSpPr>
            <p:cNvPr id="71" name="Group 9"/>
            <p:cNvGrpSpPr>
              <a:grpSpLocks/>
            </p:cNvGrpSpPr>
            <p:nvPr/>
          </p:nvGrpSpPr>
          <p:grpSpPr bwMode="auto">
            <a:xfrm>
              <a:off x="6444208" y="2516075"/>
              <a:ext cx="117801" cy="1227461"/>
              <a:chOff x="960" y="1764"/>
              <a:chExt cx="130" cy="418"/>
            </a:xfrm>
          </p:grpSpPr>
          <p:sp>
            <p:nvSpPr>
              <p:cNvPr id="76" name="Oval 10"/>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p:spPr>
            <p:txBody>
              <a:bodyPr wrap="none" anchor="ctr"/>
              <a:lstStyle/>
              <a:p>
                <a:endParaRPr lang="zh-CN" altLang="en-US" sz="2800"/>
              </a:p>
            </p:txBody>
          </p:sp>
          <p:sp>
            <p:nvSpPr>
              <p:cNvPr id="77" name="Oval 11"/>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p:spPr>
            <p:txBody>
              <a:bodyPr wrap="none" anchor="ctr"/>
              <a:lstStyle/>
              <a:p>
                <a:endParaRPr lang="zh-CN" altLang="en-US" sz="2800"/>
              </a:p>
            </p:txBody>
          </p:sp>
          <p:sp>
            <p:nvSpPr>
              <p:cNvPr id="78" name="AutoShape 12"/>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endParaRPr lang="zh-CN" altLang="en-US" sz="2800"/>
              </a:p>
            </p:txBody>
          </p:sp>
        </p:grpSp>
        <p:grpSp>
          <p:nvGrpSpPr>
            <p:cNvPr id="72" name="Group 35"/>
            <p:cNvGrpSpPr>
              <a:grpSpLocks/>
            </p:cNvGrpSpPr>
            <p:nvPr/>
          </p:nvGrpSpPr>
          <p:grpSpPr bwMode="auto">
            <a:xfrm>
              <a:off x="6444208" y="3396748"/>
              <a:ext cx="117801" cy="1227461"/>
              <a:chOff x="960" y="1764"/>
              <a:chExt cx="130" cy="418"/>
            </a:xfrm>
          </p:grpSpPr>
          <p:sp>
            <p:nvSpPr>
              <p:cNvPr id="73" name="Oval 36"/>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p:spPr>
            <p:txBody>
              <a:bodyPr wrap="none" anchor="ctr"/>
              <a:lstStyle/>
              <a:p>
                <a:endParaRPr lang="zh-CN" altLang="en-US" sz="2800"/>
              </a:p>
            </p:txBody>
          </p:sp>
          <p:sp>
            <p:nvSpPr>
              <p:cNvPr id="74" name="Oval 37"/>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p:spPr>
            <p:txBody>
              <a:bodyPr wrap="none" anchor="ctr"/>
              <a:lstStyle/>
              <a:p>
                <a:endParaRPr lang="zh-CN" altLang="en-US" sz="2800"/>
              </a:p>
            </p:txBody>
          </p:sp>
          <p:sp>
            <p:nvSpPr>
              <p:cNvPr id="75" name="AutoShape 38"/>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endParaRPr lang="zh-CN" altLang="en-US" sz="2800"/>
              </a:p>
            </p:txBody>
          </p:sp>
        </p:grpSp>
      </p:grpSp>
    </p:spTree>
    <p:extLst>
      <p:ext uri="{BB962C8B-B14F-4D97-AF65-F5344CB8AC3E}">
        <p14:creationId xmlns:p14="http://schemas.microsoft.com/office/powerpoint/2010/main" val="828212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b="1" dirty="0">
              <a:solidFill>
                <a:schemeClr val="bg2"/>
              </a:solidFill>
              <a:latin typeface="黑体" pitchFamily="49" charset="-122"/>
              <a:ea typeface="黑体" pitchFamily="49" charset="-122"/>
            </a:endParaRPr>
          </a:p>
        </p:txBody>
      </p:sp>
      <p:sp>
        <p:nvSpPr>
          <p:cNvPr id="3" name="内容占位符 2"/>
          <p:cNvSpPr>
            <a:spLocks noGrp="1"/>
          </p:cNvSpPr>
          <p:nvPr>
            <p:ph idx="1"/>
          </p:nvPr>
        </p:nvSpPr>
        <p:spPr>
          <a:xfrm>
            <a:off x="1009442" y="1807361"/>
            <a:ext cx="7234965" cy="4429951"/>
          </a:xfrm>
        </p:spPr>
        <p:txBody>
          <a:bodyPr anchor="t">
            <a:normAutofit/>
          </a:bodyPr>
          <a:lstStyle/>
          <a:p>
            <a:pPr marL="0" indent="0">
              <a:buNone/>
            </a:pPr>
            <a:r>
              <a:rPr lang="zh-CN" altLang="en-US" sz="2800" b="1" dirty="0" smtClean="0">
                <a:solidFill>
                  <a:srgbClr val="FF6600"/>
                </a:solidFill>
              </a:rPr>
              <a:t>环保意识</a:t>
            </a:r>
            <a:r>
              <a:rPr lang="en-US" altLang="zh-CN" sz="2800" b="1" dirty="0" smtClean="0">
                <a:solidFill>
                  <a:srgbClr val="FF6600"/>
                </a:solidFill>
              </a:rPr>
              <a:t>--</a:t>
            </a:r>
            <a:r>
              <a:rPr lang="zh-CN" altLang="zh-CN" sz="2400" b="1" dirty="0" smtClean="0">
                <a:solidFill>
                  <a:srgbClr val="FF6600"/>
                </a:solidFill>
              </a:rPr>
              <a:t>供应</a:t>
            </a:r>
            <a:r>
              <a:rPr lang="zh-CN" altLang="zh-CN" sz="2400" b="1" dirty="0">
                <a:solidFill>
                  <a:srgbClr val="FF6600"/>
                </a:solidFill>
              </a:rPr>
              <a:t>商环保意识分析</a:t>
            </a:r>
          </a:p>
          <a:p>
            <a:pPr marL="0" indent="0">
              <a:lnSpc>
                <a:spcPct val="105000"/>
              </a:lnSpc>
              <a:buNone/>
            </a:pPr>
            <a:r>
              <a:rPr lang="zh-CN" altLang="en-US" sz="2400" dirty="0">
                <a:solidFill>
                  <a:schemeClr val="bg2"/>
                </a:solidFill>
              </a:rPr>
              <a:t> </a:t>
            </a:r>
            <a:r>
              <a:rPr lang="zh-CN" altLang="en-US" sz="2400" dirty="0" smtClean="0">
                <a:solidFill>
                  <a:schemeClr val="bg2"/>
                </a:solidFill>
              </a:rPr>
              <a:t>     </a:t>
            </a:r>
            <a:r>
              <a:rPr lang="zh-CN" altLang="en-US" sz="2400" dirty="0" smtClean="0">
                <a:solidFill>
                  <a:schemeClr val="bg2"/>
                </a:solidFill>
                <a:latin typeface="黑体" pitchFamily="49" charset="-122"/>
                <a:ea typeface="黑体" pitchFamily="49" charset="-122"/>
              </a:rPr>
              <a:t>在对</a:t>
            </a:r>
            <a:r>
              <a:rPr lang="en-US" altLang="zh-CN" sz="2400" dirty="0">
                <a:solidFill>
                  <a:schemeClr val="bg2"/>
                </a:solidFill>
                <a:latin typeface="黑体" pitchFamily="49" charset="-122"/>
                <a:ea typeface="黑体" pitchFamily="49" charset="-122"/>
              </a:rPr>
              <a:t>948</a:t>
            </a:r>
            <a:r>
              <a:rPr lang="zh-CN" altLang="en-US" sz="2400" dirty="0">
                <a:solidFill>
                  <a:schemeClr val="bg2"/>
                </a:solidFill>
                <a:latin typeface="黑体" pitchFamily="49" charset="-122"/>
                <a:ea typeface="黑体" pitchFamily="49" charset="-122"/>
              </a:rPr>
              <a:t>位经理人的有效问卷中，明确反映出当前我国供应商对于环保的态度，体现了供应商环保意识的现状</a:t>
            </a:r>
            <a:r>
              <a:rPr lang="zh-CN" altLang="en-US" sz="2400" dirty="0" smtClean="0">
                <a:solidFill>
                  <a:schemeClr val="bg2"/>
                </a:solidFill>
                <a:latin typeface="黑体" pitchFamily="49" charset="-122"/>
                <a:ea typeface="黑体" pitchFamily="49" charset="-122"/>
              </a:rPr>
              <a:t>。</a:t>
            </a:r>
            <a:r>
              <a:rPr lang="zh-CN" altLang="en-US" sz="2400" dirty="0">
                <a:solidFill>
                  <a:schemeClr val="bg2"/>
                </a:solidFill>
                <a:latin typeface="黑体" pitchFamily="49" charset="-122"/>
                <a:ea typeface="黑体" pitchFamily="49" charset="-122"/>
              </a:rPr>
              <a:t>相比</a:t>
            </a:r>
            <a:r>
              <a:rPr lang="zh-CN" altLang="en-US" sz="2400" dirty="0" smtClean="0">
                <a:solidFill>
                  <a:schemeClr val="bg2"/>
                </a:solidFill>
                <a:latin typeface="黑体" pitchFamily="49" charset="-122"/>
                <a:ea typeface="黑体" pitchFamily="49" charset="-122"/>
              </a:rPr>
              <a:t>前两年，近</a:t>
            </a:r>
            <a:r>
              <a:rPr lang="zh-CN" altLang="en-US" sz="2400" dirty="0">
                <a:solidFill>
                  <a:schemeClr val="bg2"/>
                </a:solidFill>
                <a:latin typeface="黑体" pitchFamily="49" charset="-122"/>
                <a:ea typeface="黑体" pitchFamily="49" charset="-122"/>
              </a:rPr>
              <a:t>七成企业的领导层对环保的关注都有很大提升，没有企业忽略关注环保这一问题</a:t>
            </a:r>
            <a:r>
              <a:rPr lang="zh-CN" altLang="en-US" sz="2400" dirty="0" smtClean="0">
                <a:solidFill>
                  <a:schemeClr val="bg2"/>
                </a:solidFill>
                <a:latin typeface="黑体" pitchFamily="49" charset="-122"/>
                <a:ea typeface="黑体" pitchFamily="49" charset="-122"/>
              </a:rPr>
              <a:t>。相比前两年，五成</a:t>
            </a:r>
            <a:r>
              <a:rPr lang="zh-CN" altLang="en-US" sz="2400" dirty="0">
                <a:solidFill>
                  <a:schemeClr val="bg2"/>
                </a:solidFill>
                <a:latin typeface="黑体" pitchFamily="49" charset="-122"/>
                <a:ea typeface="黑体" pitchFamily="49" charset="-122"/>
              </a:rPr>
              <a:t>多企业对环保问题的关注有了明显的提高，只有</a:t>
            </a:r>
            <a:r>
              <a:rPr lang="en-US" altLang="zh-CN" sz="2400" dirty="0">
                <a:solidFill>
                  <a:schemeClr val="bg2"/>
                </a:solidFill>
                <a:latin typeface="黑体" pitchFamily="49" charset="-122"/>
                <a:ea typeface="黑体" pitchFamily="49" charset="-122"/>
              </a:rPr>
              <a:t>9%</a:t>
            </a:r>
            <a:r>
              <a:rPr lang="zh-CN" altLang="en-US" sz="2400" dirty="0">
                <a:solidFill>
                  <a:schemeClr val="bg2"/>
                </a:solidFill>
                <a:latin typeface="黑体" pitchFamily="49" charset="-122"/>
                <a:ea typeface="黑体" pitchFamily="49" charset="-122"/>
              </a:rPr>
              <a:t>的企业维持着原来的环保关注度。企业的环保意识和社会责任感明显增强了。</a:t>
            </a:r>
            <a:endParaRPr lang="en-US" altLang="zh-CN" sz="2400" dirty="0" smtClean="0">
              <a:solidFill>
                <a:schemeClr val="bg2"/>
              </a:solidFill>
              <a:latin typeface="黑体" pitchFamily="49" charset="-122"/>
              <a:ea typeface="黑体" pitchFamily="49" charset="-122"/>
            </a:endParaRPr>
          </a:p>
          <a:p>
            <a:pPr marL="0" indent="0">
              <a:buNone/>
            </a:pPr>
            <a:endParaRPr lang="zh-CN" altLang="zh-CN" sz="24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580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可持续政府采购体系</a:t>
            </a:r>
            <a:endParaRPr lang="zh-CN" altLang="en-US" b="1" dirty="0">
              <a:solidFill>
                <a:schemeClr val="bg2"/>
              </a:solidFill>
              <a:latin typeface="黑体" pitchFamily="49" charset="-122"/>
              <a:ea typeface="黑体" pitchFamily="49" charset="-122"/>
            </a:endParaRPr>
          </a:p>
        </p:txBody>
      </p:sp>
      <p:sp>
        <p:nvSpPr>
          <p:cNvPr id="3" name="内容占位符 2"/>
          <p:cNvSpPr>
            <a:spLocks noGrp="1"/>
          </p:cNvSpPr>
          <p:nvPr>
            <p:ph idx="1"/>
          </p:nvPr>
        </p:nvSpPr>
        <p:spPr>
          <a:xfrm>
            <a:off x="1009443" y="1807361"/>
            <a:ext cx="7125112" cy="4429951"/>
          </a:xfrm>
        </p:spPr>
        <p:txBody>
          <a:bodyPr anchor="t">
            <a:normAutofit/>
          </a:bodyPr>
          <a:lstStyle/>
          <a:p>
            <a:pPr marL="0" indent="0">
              <a:buNone/>
            </a:pPr>
            <a:r>
              <a:rPr lang="zh-CN" altLang="en-US" sz="2800" b="1" dirty="0" smtClean="0">
                <a:solidFill>
                  <a:srgbClr val="FF6600"/>
                </a:solidFill>
              </a:rPr>
              <a:t>环保意识</a:t>
            </a:r>
            <a:r>
              <a:rPr lang="en-US" altLang="zh-CN" sz="2800" b="1" dirty="0" smtClean="0">
                <a:solidFill>
                  <a:srgbClr val="FF6600"/>
                </a:solidFill>
              </a:rPr>
              <a:t>--</a:t>
            </a:r>
            <a:r>
              <a:rPr lang="zh-CN" altLang="zh-CN" sz="2400" b="1" dirty="0" smtClean="0">
                <a:solidFill>
                  <a:srgbClr val="FF6600"/>
                </a:solidFill>
              </a:rPr>
              <a:t>环保</a:t>
            </a:r>
            <a:r>
              <a:rPr lang="zh-CN" altLang="zh-CN" sz="2400" b="1" dirty="0">
                <a:solidFill>
                  <a:srgbClr val="FF6600"/>
                </a:solidFill>
              </a:rPr>
              <a:t>意识</a:t>
            </a:r>
            <a:r>
              <a:rPr lang="zh-CN" altLang="zh-CN" sz="2400" b="1" dirty="0" smtClean="0">
                <a:solidFill>
                  <a:srgbClr val="FF6600"/>
                </a:solidFill>
              </a:rPr>
              <a:t>完善</a:t>
            </a:r>
            <a:endParaRPr lang="zh-CN" altLang="zh-CN" sz="2400" b="1" dirty="0">
              <a:solidFill>
                <a:schemeClr val="bg2"/>
              </a:solidFill>
            </a:endParaRPr>
          </a:p>
          <a:p>
            <a:pPr marL="0" indent="0">
              <a:buNone/>
            </a:pPr>
            <a:endParaRPr lang="en-US" altLang="zh-CN" sz="2400" dirty="0" smtClean="0">
              <a:solidFill>
                <a:schemeClr val="bg2"/>
              </a:solidFill>
            </a:endParaRPr>
          </a:p>
          <a:p>
            <a:pPr marL="0" indent="0">
              <a:buNone/>
            </a:pPr>
            <a:endParaRPr lang="zh-CN" altLang="zh-CN" sz="2400" b="1" dirty="0">
              <a:solidFill>
                <a:schemeClr val="bg2"/>
              </a:solidFill>
            </a:endParaRPr>
          </a:p>
          <a:p>
            <a:endParaRPr lang="zh-CN" altLang="en-US"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37"/>
          <p:cNvGrpSpPr>
            <a:grpSpLocks/>
          </p:cNvGrpSpPr>
          <p:nvPr/>
        </p:nvGrpSpPr>
        <p:grpSpPr bwMode="auto">
          <a:xfrm>
            <a:off x="1332360" y="3825096"/>
            <a:ext cx="6480000" cy="468000"/>
            <a:chOff x="3817" y="1536"/>
            <a:chExt cx="1079" cy="2158"/>
          </a:xfrm>
        </p:grpSpPr>
        <p:sp>
          <p:nvSpPr>
            <p:cNvPr id="14" name="AutoShape 40"/>
            <p:cNvSpPr>
              <a:spLocks noChangeArrowheads="1"/>
            </p:cNvSpPr>
            <p:nvPr/>
          </p:nvSpPr>
          <p:spPr bwMode="gray">
            <a:xfrm>
              <a:off x="3817" y="1536"/>
              <a:ext cx="1079" cy="2158"/>
            </a:xfrm>
            <a:prstGeom prst="roundRect">
              <a:avLst>
                <a:gd name="adj" fmla="val 17509"/>
              </a:avLst>
            </a:prstGeom>
            <a:solidFill>
              <a:schemeClr val="accent2">
                <a:lumMod val="75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Text Box 39"/>
            <p:cNvSpPr txBox="1">
              <a:spLocks noChangeArrowheads="1"/>
            </p:cNvSpPr>
            <p:nvPr/>
          </p:nvSpPr>
          <p:spPr bwMode="gray">
            <a:xfrm>
              <a:off x="3817" y="1536"/>
              <a:ext cx="1079" cy="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400" b="1" dirty="0">
                  <a:solidFill>
                    <a:srgbClr val="FFFFFF"/>
                  </a:solidFill>
                  <a:latin typeface="黑体" pitchFamily="49" charset="-122"/>
                  <a:ea typeface="黑体" pitchFamily="49" charset="-122"/>
                </a:rPr>
                <a:t>大力加强环保宣传，全面改变消费模式</a:t>
              </a:r>
            </a:p>
          </p:txBody>
        </p:sp>
      </p:grpSp>
      <p:grpSp>
        <p:nvGrpSpPr>
          <p:cNvPr id="16" name="Group 45"/>
          <p:cNvGrpSpPr>
            <a:grpSpLocks/>
          </p:cNvGrpSpPr>
          <p:nvPr/>
        </p:nvGrpSpPr>
        <p:grpSpPr bwMode="auto">
          <a:xfrm>
            <a:off x="1332359" y="2906115"/>
            <a:ext cx="6480000" cy="487345"/>
            <a:chOff x="2416" y="1197"/>
            <a:chExt cx="1088" cy="2494"/>
          </a:xfrm>
          <a:solidFill>
            <a:schemeClr val="accent5">
              <a:lumMod val="75000"/>
            </a:schemeClr>
          </a:solidFill>
        </p:grpSpPr>
        <p:sp>
          <p:nvSpPr>
            <p:cNvPr id="17" name="AutoShape 47"/>
            <p:cNvSpPr>
              <a:spLocks noChangeArrowheads="1"/>
            </p:cNvSpPr>
            <p:nvPr/>
          </p:nvSpPr>
          <p:spPr bwMode="gray">
            <a:xfrm>
              <a:off x="2416" y="1296"/>
              <a:ext cx="1088" cy="2395"/>
            </a:xfrm>
            <a:prstGeom prst="roundRect">
              <a:avLst>
                <a:gd name="adj" fmla="val 17509"/>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Text Box 50"/>
            <p:cNvSpPr txBox="1">
              <a:spLocks noChangeArrowheads="1"/>
            </p:cNvSpPr>
            <p:nvPr/>
          </p:nvSpPr>
          <p:spPr bwMode="gray">
            <a:xfrm>
              <a:off x="2416" y="1197"/>
              <a:ext cx="1088" cy="2395"/>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400" b="1" dirty="0">
                  <a:solidFill>
                    <a:srgbClr val="FFFFFF"/>
                  </a:solidFill>
                  <a:latin typeface="黑体" pitchFamily="49" charset="-122"/>
                  <a:ea typeface="黑体" pitchFamily="49" charset="-122"/>
                </a:rPr>
                <a:t>完善政府采购培训，提高工作人员环保意识</a:t>
              </a:r>
            </a:p>
          </p:txBody>
        </p:sp>
      </p:grpSp>
    </p:spTree>
    <p:extLst>
      <p:ext uri="{BB962C8B-B14F-4D97-AF65-F5344CB8AC3E}">
        <p14:creationId xmlns:p14="http://schemas.microsoft.com/office/powerpoint/2010/main" val="3935872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solidFill>
                  <a:schemeClr val="bg2"/>
                </a:solidFill>
              </a:rPr>
              <a:t>主要内容</a:t>
            </a:r>
            <a:endParaRPr lang="zh-CN" altLang="en-US" b="1" dirty="0">
              <a:solidFill>
                <a:schemeClr val="bg2"/>
              </a:solidFill>
            </a:endParaRPr>
          </a:p>
        </p:txBody>
      </p:sp>
      <p:grpSp>
        <p:nvGrpSpPr>
          <p:cNvPr id="25" name="组合 24"/>
          <p:cNvGrpSpPr/>
          <p:nvPr/>
        </p:nvGrpSpPr>
        <p:grpSpPr>
          <a:xfrm>
            <a:off x="1475656" y="2167136"/>
            <a:ext cx="6182816" cy="685800"/>
            <a:chOff x="1475656" y="2167136"/>
            <a:chExt cx="6182816" cy="685800"/>
          </a:xfrm>
        </p:grpSpPr>
        <p:sp>
          <p:nvSpPr>
            <p:cNvPr id="7" name="AutoShape 4"/>
            <p:cNvSpPr>
              <a:spLocks noChangeArrowheads="1"/>
            </p:cNvSpPr>
            <p:nvPr/>
          </p:nvSpPr>
          <p:spPr bwMode="gray">
            <a:xfrm>
              <a:off x="1856656" y="2218729"/>
              <a:ext cx="5801816" cy="576263"/>
            </a:xfrm>
            <a:prstGeom prst="roundRect">
              <a:avLst>
                <a:gd name="adj" fmla="val 16667"/>
              </a:avLst>
            </a:prstGeom>
            <a:blipFill dpi="0" rotWithShape="1">
              <a:blip r:embed="rId3"/>
              <a:srcRect/>
              <a:tile tx="0" ty="0" sx="100000" sy="100000" flip="none" algn="tl"/>
            </a:blipFill>
            <a:ln w="28575" algn="ctr">
              <a:solidFill>
                <a:srgbClr val="FFC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chemeClr val="bg2"/>
                </a:solidFill>
                <a:effectLst/>
                <a:uLnTx/>
                <a:uFillTx/>
                <a:ea typeface="宋体" pitchFamily="2" charset="-122"/>
              </a:endParaRPr>
            </a:p>
          </p:txBody>
        </p:sp>
        <p:sp>
          <p:nvSpPr>
            <p:cNvPr id="9" name="Text Box 6"/>
            <p:cNvSpPr txBox="1">
              <a:spLocks noChangeArrowheads="1"/>
            </p:cNvSpPr>
            <p:nvPr/>
          </p:nvSpPr>
          <p:spPr bwMode="gray">
            <a:xfrm>
              <a:off x="2085256" y="2264691"/>
              <a:ext cx="5223048" cy="52322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a:r>
                <a:rPr lang="zh-CN" altLang="zh-CN" sz="2800" b="1" dirty="0">
                  <a:solidFill>
                    <a:schemeClr val="bg2"/>
                  </a:solidFill>
                  <a:latin typeface="Verdana"/>
                  <a:ea typeface="微软雅黑"/>
                </a:rPr>
                <a:t>中国可持续政府采购施行现状</a:t>
              </a:r>
              <a:endParaRPr kumimoji="0" lang="en-US" altLang="zh-CN" sz="2800" b="1" i="0" u="none" strike="noStrike" kern="0" cap="none" spc="0" normalizeH="0" baseline="0" noProof="0" dirty="0" smtClean="0">
                <a:ln>
                  <a:noFill/>
                </a:ln>
                <a:solidFill>
                  <a:schemeClr val="bg2"/>
                </a:solidFill>
                <a:effectLst/>
                <a:uLnTx/>
                <a:uFillTx/>
              </a:endParaRPr>
            </a:p>
          </p:txBody>
        </p:sp>
        <p:grpSp>
          <p:nvGrpSpPr>
            <p:cNvPr id="22" name="组合 21"/>
            <p:cNvGrpSpPr/>
            <p:nvPr/>
          </p:nvGrpSpPr>
          <p:grpSpPr>
            <a:xfrm>
              <a:off x="1475656" y="2167136"/>
              <a:ext cx="685800" cy="685800"/>
              <a:chOff x="1475656" y="2167136"/>
              <a:chExt cx="685800" cy="685800"/>
            </a:xfrm>
          </p:grpSpPr>
          <p:sp>
            <p:nvSpPr>
              <p:cNvPr id="8" name="AutoShape 5"/>
              <p:cNvSpPr>
                <a:spLocks noChangeArrowheads="1"/>
              </p:cNvSpPr>
              <p:nvPr/>
            </p:nvSpPr>
            <p:spPr bwMode="gray">
              <a:xfrm>
                <a:off x="1475656" y="2167136"/>
                <a:ext cx="685800" cy="685800"/>
              </a:xfrm>
              <a:prstGeom prst="diamond">
                <a:avLst/>
              </a:prstGeom>
              <a:blipFill dpi="0" rotWithShape="1">
                <a:blip r:embed="rId3"/>
                <a:srcRect/>
                <a:tile tx="0" ty="0" sx="100000" sy="100000" flip="none" algn="tl"/>
              </a:blipFill>
              <a:ln w="28575" algn="ctr">
                <a:solidFill>
                  <a:srgbClr val="FFC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chemeClr val="bg2"/>
                  </a:solidFill>
                  <a:effectLst/>
                  <a:uLnTx/>
                  <a:uFillTx/>
                </a:endParaRPr>
              </a:p>
            </p:txBody>
          </p:sp>
          <p:sp>
            <p:nvSpPr>
              <p:cNvPr id="10" name="Text Box 7"/>
              <p:cNvSpPr txBox="1">
                <a:spLocks noChangeArrowheads="1"/>
              </p:cNvSpPr>
              <p:nvPr/>
            </p:nvSpPr>
            <p:spPr bwMode="gray">
              <a:xfrm>
                <a:off x="1629644" y="2265561"/>
                <a:ext cx="354013" cy="457200"/>
              </a:xfrm>
              <a:prstGeom prst="rect">
                <a:avLst/>
              </a:prstGeom>
              <a:noFill/>
              <a:ln w="9525" algn="ctr">
                <a:noFill/>
                <a:miter lim="800000"/>
                <a:headEnd/>
                <a:tailEnd/>
              </a:ln>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chemeClr val="bg2"/>
                    </a:solidFill>
                    <a:effectLst/>
                    <a:uLnTx/>
                    <a:uFillTx/>
                    <a:latin typeface="Arial" charset="0"/>
                    <a:ea typeface="宋体" charset="-122"/>
                  </a:rPr>
                  <a:t>1</a:t>
                </a:r>
              </a:p>
            </p:txBody>
          </p:sp>
        </p:grpSp>
      </p:grpSp>
      <p:grpSp>
        <p:nvGrpSpPr>
          <p:cNvPr id="3" name="组合 2"/>
          <p:cNvGrpSpPr/>
          <p:nvPr/>
        </p:nvGrpSpPr>
        <p:grpSpPr>
          <a:xfrm>
            <a:off x="1475656" y="3247256"/>
            <a:ext cx="6182816" cy="685800"/>
            <a:chOff x="1475656" y="3115072"/>
            <a:chExt cx="6182816" cy="685800"/>
          </a:xfrm>
          <a:blipFill>
            <a:blip r:embed="rId4"/>
            <a:tile tx="0" ty="0" sx="100000" sy="100000" flip="none" algn="tl"/>
          </a:blipFill>
        </p:grpSpPr>
        <p:sp>
          <p:nvSpPr>
            <p:cNvPr id="12" name="AutoShape 9"/>
            <p:cNvSpPr>
              <a:spLocks noChangeArrowheads="1"/>
            </p:cNvSpPr>
            <p:nvPr/>
          </p:nvSpPr>
          <p:spPr bwMode="gray">
            <a:xfrm>
              <a:off x="1856656" y="3166665"/>
              <a:ext cx="5801816" cy="576263"/>
            </a:xfrm>
            <a:prstGeom prst="roundRect">
              <a:avLst>
                <a:gd name="adj" fmla="val 16667"/>
              </a:avLst>
            </a:prstGeom>
            <a:grpFill/>
            <a:ln w="28575" algn="ctr">
              <a:solidFill>
                <a:srgbClr val="00B05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chemeClr val="bg2"/>
                </a:solidFill>
                <a:effectLst/>
                <a:uLnTx/>
                <a:uFillTx/>
                <a:ea typeface="宋体" pitchFamily="2" charset="-122"/>
              </a:endParaRPr>
            </a:p>
          </p:txBody>
        </p:sp>
        <p:sp>
          <p:nvSpPr>
            <p:cNvPr id="14" name="Text Box 11"/>
            <p:cNvSpPr txBox="1">
              <a:spLocks noChangeArrowheads="1"/>
            </p:cNvSpPr>
            <p:nvPr/>
          </p:nvSpPr>
          <p:spPr bwMode="gray">
            <a:xfrm>
              <a:off x="2085256" y="3199328"/>
              <a:ext cx="5223048" cy="52322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dirty="0" smtClean="0">
                  <a:solidFill>
                    <a:schemeClr val="bg2"/>
                  </a:solidFill>
                  <a:latin typeface="Verdana"/>
                  <a:ea typeface="微软雅黑"/>
                </a:rPr>
                <a:t>  中国</a:t>
              </a:r>
              <a:r>
                <a:rPr lang="zh-CN" altLang="en-US" sz="2800" b="1" dirty="0">
                  <a:solidFill>
                    <a:schemeClr val="bg2"/>
                  </a:solidFill>
                  <a:latin typeface="Verdana"/>
                  <a:ea typeface="微软雅黑"/>
                </a:rPr>
                <a:t>可持续政府采购体系</a:t>
              </a:r>
              <a:endParaRPr lang="en-US" altLang="zh-CN" sz="2800" b="1" dirty="0">
                <a:solidFill>
                  <a:schemeClr val="bg2"/>
                </a:solidFill>
                <a:latin typeface="Verdana"/>
                <a:ea typeface="微软雅黑"/>
              </a:endParaRPr>
            </a:p>
          </p:txBody>
        </p:sp>
        <p:sp>
          <p:nvSpPr>
            <p:cNvPr id="13" name="AutoShape 10"/>
            <p:cNvSpPr>
              <a:spLocks noChangeArrowheads="1"/>
            </p:cNvSpPr>
            <p:nvPr/>
          </p:nvSpPr>
          <p:spPr bwMode="gray">
            <a:xfrm>
              <a:off x="1475656" y="3115072"/>
              <a:ext cx="685800" cy="685800"/>
            </a:xfrm>
            <a:prstGeom prst="diamond">
              <a:avLst/>
            </a:prstGeom>
            <a:grpFill/>
            <a:ln w="28575" algn="ctr">
              <a:solidFill>
                <a:srgbClr val="00B05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chemeClr val="bg2"/>
                </a:solidFill>
                <a:effectLst/>
                <a:uLnTx/>
                <a:uFillTx/>
              </a:endParaRPr>
            </a:p>
          </p:txBody>
        </p:sp>
        <p:sp>
          <p:nvSpPr>
            <p:cNvPr id="15" name="Text Box 12"/>
            <p:cNvSpPr txBox="1">
              <a:spLocks noChangeArrowheads="1"/>
            </p:cNvSpPr>
            <p:nvPr/>
          </p:nvSpPr>
          <p:spPr bwMode="gray">
            <a:xfrm>
              <a:off x="1629644" y="3213497"/>
              <a:ext cx="354013" cy="45720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chemeClr val="bg2"/>
                  </a:solidFill>
                  <a:effectLst/>
                  <a:uLnTx/>
                  <a:uFillTx/>
                  <a:latin typeface="Arial" charset="0"/>
                  <a:ea typeface="宋体" charset="-122"/>
                </a:rPr>
                <a:t>2</a:t>
              </a:r>
            </a:p>
          </p:txBody>
        </p:sp>
      </p:grpSp>
      <p:grpSp>
        <p:nvGrpSpPr>
          <p:cNvPr id="21" name="组合 20"/>
          <p:cNvGrpSpPr/>
          <p:nvPr/>
        </p:nvGrpSpPr>
        <p:grpSpPr>
          <a:xfrm>
            <a:off x="1475656" y="4327376"/>
            <a:ext cx="6182816" cy="685800"/>
            <a:chOff x="1475656" y="3953272"/>
            <a:chExt cx="6182816" cy="685800"/>
          </a:xfrm>
          <a:blipFill>
            <a:blip r:embed="rId5"/>
            <a:tile tx="0" ty="0" sx="100000" sy="100000" flip="none" algn="tl"/>
          </a:blipFill>
        </p:grpSpPr>
        <p:sp>
          <p:nvSpPr>
            <p:cNvPr id="17" name="AutoShape 14"/>
            <p:cNvSpPr>
              <a:spLocks noChangeArrowheads="1"/>
            </p:cNvSpPr>
            <p:nvPr/>
          </p:nvSpPr>
          <p:spPr bwMode="gray">
            <a:xfrm>
              <a:off x="1856656" y="4004865"/>
              <a:ext cx="5801816" cy="576263"/>
            </a:xfrm>
            <a:prstGeom prst="roundRect">
              <a:avLst>
                <a:gd name="adj" fmla="val 16667"/>
              </a:avLst>
            </a:prstGeom>
            <a:grpFill/>
            <a:ln w="28575" algn="ctr">
              <a:solidFill>
                <a:srgbClr val="00B0F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宋体" pitchFamily="2" charset="-122"/>
              </a:endParaRPr>
            </a:p>
          </p:txBody>
        </p:sp>
        <p:sp>
          <p:nvSpPr>
            <p:cNvPr id="19" name="Text Box 16"/>
            <p:cNvSpPr txBox="1">
              <a:spLocks noChangeArrowheads="1"/>
            </p:cNvSpPr>
            <p:nvPr/>
          </p:nvSpPr>
          <p:spPr bwMode="gray">
            <a:xfrm>
              <a:off x="2085256" y="4044260"/>
              <a:ext cx="5223048" cy="52322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r>
                <a:rPr lang="zh-CN" altLang="en-US" sz="2800" b="1" dirty="0" smtClean="0">
                  <a:solidFill>
                    <a:schemeClr val="bg2"/>
                  </a:solidFill>
                  <a:latin typeface="Verdana"/>
                  <a:ea typeface="微软雅黑"/>
                </a:rPr>
                <a:t>  结论</a:t>
              </a:r>
              <a:r>
                <a:rPr lang="zh-CN" altLang="en-US" sz="2800" b="1" dirty="0">
                  <a:solidFill>
                    <a:schemeClr val="bg2"/>
                  </a:solidFill>
                  <a:latin typeface="Verdana"/>
                  <a:ea typeface="微软雅黑"/>
                </a:rPr>
                <a:t>与展望</a:t>
              </a:r>
              <a:endParaRPr lang="en-US" altLang="zh-CN" sz="2800" b="1" dirty="0">
                <a:solidFill>
                  <a:schemeClr val="bg2"/>
                </a:solidFill>
                <a:latin typeface="Verdana"/>
                <a:ea typeface="微软雅黑"/>
              </a:endParaRPr>
            </a:p>
          </p:txBody>
        </p:sp>
        <p:sp>
          <p:nvSpPr>
            <p:cNvPr id="18" name="AutoShape 15"/>
            <p:cNvSpPr>
              <a:spLocks noChangeArrowheads="1"/>
            </p:cNvSpPr>
            <p:nvPr/>
          </p:nvSpPr>
          <p:spPr bwMode="gray">
            <a:xfrm>
              <a:off x="1475656" y="3953272"/>
              <a:ext cx="685800" cy="685800"/>
            </a:xfrm>
            <a:prstGeom prst="diamond">
              <a:avLst/>
            </a:prstGeom>
            <a:grpFill/>
            <a:ln w="28575" algn="ctr">
              <a:solidFill>
                <a:srgbClr val="00B0F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0" name="Text Box 17"/>
            <p:cNvSpPr txBox="1">
              <a:spLocks noChangeArrowheads="1"/>
            </p:cNvSpPr>
            <p:nvPr/>
          </p:nvSpPr>
          <p:spPr bwMode="gray">
            <a:xfrm>
              <a:off x="1629644" y="4051697"/>
              <a:ext cx="354013" cy="45720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chemeClr val="bg2"/>
                  </a:solidFill>
                  <a:effectLst/>
                  <a:uLnTx/>
                  <a:uFillTx/>
                  <a:latin typeface="Arial" charset="0"/>
                  <a:ea typeface="宋体" charset="-122"/>
                </a:rPr>
                <a:t>3</a:t>
              </a:r>
            </a:p>
          </p:txBody>
        </p:sp>
      </p:grpSp>
      <p:pic>
        <p:nvPicPr>
          <p:cNvPr id="23" name="Picture 25"/>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71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21"/>
                                        </p:tgtEl>
                                      </p:cBhvr>
                                    </p:animEffect>
                                    <p:animScale>
                                      <p:cBhvr>
                                        <p:cTn id="7" dur="50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2"/>
                </a:solidFill>
                <a:latin typeface="黑体" pitchFamily="49" charset="-122"/>
                <a:ea typeface="黑体" pitchFamily="49" charset="-122"/>
              </a:rPr>
              <a:t>结论</a:t>
            </a:r>
            <a:r>
              <a:rPr lang="zh-CN" altLang="en-US" b="1" dirty="0">
                <a:solidFill>
                  <a:schemeClr val="bg2"/>
                </a:solidFill>
                <a:latin typeface="黑体" pitchFamily="49" charset="-122"/>
                <a:ea typeface="黑体" pitchFamily="49" charset="-122"/>
              </a:rPr>
              <a:t>与展望</a:t>
            </a:r>
          </a:p>
        </p:txBody>
      </p:sp>
      <p:sp>
        <p:nvSpPr>
          <p:cNvPr id="3" name="内容占位符 2"/>
          <p:cNvSpPr>
            <a:spLocks noGrp="1"/>
          </p:cNvSpPr>
          <p:nvPr>
            <p:ph idx="1"/>
          </p:nvPr>
        </p:nvSpPr>
        <p:spPr>
          <a:xfrm>
            <a:off x="1009442" y="1663345"/>
            <a:ext cx="7234965" cy="4429951"/>
          </a:xfrm>
        </p:spPr>
        <p:txBody>
          <a:bodyPr>
            <a:noAutofit/>
          </a:bodyPr>
          <a:lstStyle/>
          <a:p>
            <a:pPr marL="0" indent="0">
              <a:buNone/>
            </a:pPr>
            <a:r>
              <a:rPr lang="en-US" altLang="zh-CN" sz="2200" dirty="0" smtClean="0">
                <a:solidFill>
                  <a:schemeClr val="bg2"/>
                </a:solidFill>
                <a:latin typeface="黑体" pitchFamily="49" charset="-122"/>
                <a:ea typeface="黑体" pitchFamily="49" charset="-122"/>
              </a:rPr>
              <a:t>    </a:t>
            </a:r>
            <a:r>
              <a:rPr lang="zh-CN" altLang="zh-CN" sz="2200" dirty="0" smtClean="0">
                <a:solidFill>
                  <a:schemeClr val="bg2"/>
                </a:solidFill>
                <a:latin typeface="黑体" pitchFamily="49" charset="-122"/>
                <a:ea typeface="黑体" pitchFamily="49" charset="-122"/>
              </a:rPr>
              <a:t>总体</a:t>
            </a:r>
            <a:r>
              <a:rPr lang="zh-CN" altLang="zh-CN" sz="2200" dirty="0">
                <a:solidFill>
                  <a:schemeClr val="bg2"/>
                </a:solidFill>
                <a:latin typeface="黑体" pitchFamily="49" charset="-122"/>
                <a:ea typeface="黑体" pitchFamily="49" charset="-122"/>
              </a:rPr>
              <a:t>而言，我国目前全面发展可持续政府采购机遇与挑战并存，既有为可持续政府采购发展提供的机遇，又有在实行可持续政府采购中面临的挑战，但机遇大于挑战。实行绿色政府采购是顺应世界经济一体化，与国际经济接轨，走持续经济、循环经济、绿色经济、环保经济发展的需要</a:t>
            </a:r>
            <a:r>
              <a:rPr lang="zh-CN" altLang="zh-CN" sz="2200" dirty="0" smtClean="0">
                <a:solidFill>
                  <a:schemeClr val="bg2"/>
                </a:solidFill>
                <a:latin typeface="黑体" pitchFamily="49" charset="-122"/>
                <a:ea typeface="黑体" pitchFamily="49" charset="-122"/>
              </a:rPr>
              <a:t>。</a:t>
            </a:r>
            <a:endParaRPr lang="en-US" altLang="zh-CN" sz="2200" dirty="0" smtClean="0">
              <a:solidFill>
                <a:schemeClr val="bg2"/>
              </a:solidFill>
              <a:latin typeface="黑体" pitchFamily="49" charset="-122"/>
              <a:ea typeface="黑体" pitchFamily="49" charset="-122"/>
            </a:endParaRPr>
          </a:p>
          <a:p>
            <a:pPr marL="0" indent="0">
              <a:buNone/>
            </a:pPr>
            <a:r>
              <a:rPr lang="en-US" altLang="zh-CN" sz="2200" dirty="0">
                <a:solidFill>
                  <a:schemeClr val="bg2"/>
                </a:solidFill>
                <a:latin typeface="黑体" pitchFamily="49" charset="-122"/>
                <a:ea typeface="黑体" pitchFamily="49" charset="-122"/>
              </a:rPr>
              <a:t> </a:t>
            </a:r>
            <a:r>
              <a:rPr lang="en-US" altLang="zh-CN" sz="2200" dirty="0" smtClean="0">
                <a:solidFill>
                  <a:schemeClr val="bg2"/>
                </a:solidFill>
                <a:latin typeface="黑体" pitchFamily="49" charset="-122"/>
                <a:ea typeface="黑体" pitchFamily="49" charset="-122"/>
              </a:rPr>
              <a:t>   </a:t>
            </a:r>
            <a:r>
              <a:rPr lang="zh-CN" altLang="zh-CN" sz="2200" dirty="0" smtClean="0">
                <a:solidFill>
                  <a:schemeClr val="bg2"/>
                </a:solidFill>
                <a:latin typeface="黑体" pitchFamily="49" charset="-122"/>
                <a:ea typeface="黑体" pitchFamily="49" charset="-122"/>
              </a:rPr>
              <a:t>在</a:t>
            </a:r>
            <a:r>
              <a:rPr lang="en-US" altLang="zh-CN" sz="2200" dirty="0">
                <a:solidFill>
                  <a:schemeClr val="bg2"/>
                </a:solidFill>
                <a:latin typeface="黑体" pitchFamily="49" charset="-122"/>
                <a:ea typeface="黑体" pitchFamily="49" charset="-122"/>
              </a:rPr>
              <a:t>“</a:t>
            </a:r>
            <a:r>
              <a:rPr lang="zh-CN" altLang="zh-CN" sz="2200" dirty="0">
                <a:solidFill>
                  <a:schemeClr val="bg2"/>
                </a:solidFill>
                <a:latin typeface="黑体" pitchFamily="49" charset="-122"/>
                <a:ea typeface="黑体" pitchFamily="49" charset="-122"/>
              </a:rPr>
              <a:t>十二五</a:t>
            </a:r>
            <a:r>
              <a:rPr lang="en-US" altLang="zh-CN" sz="2200" dirty="0">
                <a:solidFill>
                  <a:schemeClr val="bg2"/>
                </a:solidFill>
                <a:latin typeface="黑体" pitchFamily="49" charset="-122"/>
                <a:ea typeface="黑体" pitchFamily="49" charset="-122"/>
              </a:rPr>
              <a:t>”</a:t>
            </a:r>
            <a:r>
              <a:rPr lang="zh-CN" altLang="zh-CN" sz="2200" dirty="0">
                <a:solidFill>
                  <a:schemeClr val="bg2"/>
                </a:solidFill>
                <a:latin typeface="黑体" pitchFamily="49" charset="-122"/>
                <a:ea typeface="黑体" pitchFamily="49" charset="-122"/>
              </a:rPr>
              <a:t>新形势下，可持续政府采购得到了更多的重视，获得了更大的发展空间，进一步完善我国可持续政府采购相关的法规政策和管理方法，大力发展环保技术和方法，促进绿色产品市场稳定壮大，提高相关人员的环保意识，可以使我国的可持续政府采购制度更易战胜挑战，实现自身的发展与完善</a:t>
            </a:r>
            <a:r>
              <a:rPr lang="zh-CN" altLang="zh-CN" sz="2200" dirty="0" smtClean="0">
                <a:solidFill>
                  <a:schemeClr val="bg2"/>
                </a:solidFill>
                <a:latin typeface="黑体" pitchFamily="49" charset="-122"/>
                <a:ea typeface="黑体" pitchFamily="49" charset="-122"/>
              </a:rPr>
              <a:t>。</a:t>
            </a:r>
            <a:endParaRPr lang="zh-CN" altLang="en-US" sz="2200" dirty="0">
              <a:solidFill>
                <a:schemeClr val="bg2"/>
              </a:solidFill>
              <a:latin typeface="黑体" pitchFamily="49" charset="-122"/>
              <a:ea typeface="黑体" pitchFamily="49" charset="-122"/>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35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3688" y="1556792"/>
            <a:ext cx="6480720" cy="2808312"/>
          </a:xfrm>
        </p:spPr>
        <p:txBody>
          <a:bodyPr/>
          <a:lstStyle/>
          <a:p>
            <a:pPr algn="ctr"/>
            <a:r>
              <a:rPr lang="zh-CN" altLang="en-US" sz="9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谢谢！</a:t>
            </a:r>
            <a:endParaRPr lang="zh-CN" altLang="en-US" sz="9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7" name="Picture 25"/>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304" y="0"/>
            <a:ext cx="1893189"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0"/>
            <a:ext cx="190886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09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smtClean="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可持续政府采购施行现状</a:t>
            </a:r>
            <a:endParaRPr lang="zh-CN" altLang="en-US" dirty="0">
              <a:solidFill>
                <a:schemeClr val="bg2"/>
              </a:solidFill>
              <a:latin typeface="黑体" pitchFamily="49" charset="-122"/>
              <a:ea typeface="黑体" pitchFamily="49" charset="-122"/>
            </a:endParaRPr>
          </a:p>
        </p:txBody>
      </p:sp>
      <p:sp>
        <p:nvSpPr>
          <p:cNvPr id="3" name="内容占位符 2"/>
          <p:cNvSpPr>
            <a:spLocks noGrp="1"/>
          </p:cNvSpPr>
          <p:nvPr>
            <p:ph idx="1"/>
          </p:nvPr>
        </p:nvSpPr>
        <p:spPr/>
        <p:txBody>
          <a:bodyPr anchor="t">
            <a:normAutofit/>
          </a:bodyPr>
          <a:lstStyle/>
          <a:p>
            <a:pPr marL="0" indent="0">
              <a:buNone/>
            </a:pPr>
            <a:r>
              <a:rPr lang="en-US" altLang="zh-CN" sz="2800" b="1" dirty="0" smtClean="0">
                <a:solidFill>
                  <a:srgbClr val="FF6600"/>
                </a:solidFill>
                <a:latin typeface="+mn-ea"/>
              </a:rPr>
              <a:t>2010</a:t>
            </a:r>
            <a:r>
              <a:rPr lang="zh-CN" altLang="en-US" sz="2800" b="1" dirty="0" smtClean="0">
                <a:solidFill>
                  <a:srgbClr val="FF6600"/>
                </a:solidFill>
                <a:latin typeface="+mn-ea"/>
              </a:rPr>
              <a:t>年可持续政府采购的环境效益</a:t>
            </a:r>
            <a:endParaRPr lang="zh-CN" altLang="en-US" sz="2800" b="1" dirty="0">
              <a:solidFill>
                <a:srgbClr val="FF6600"/>
              </a:solidFill>
              <a:latin typeface="+mn-ea"/>
            </a:endParaRPr>
          </a:p>
        </p:txBody>
      </p:sp>
      <p:pic>
        <p:nvPicPr>
          <p:cNvPr id="5"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115616" y="5517787"/>
            <a:ext cx="5544616" cy="369332"/>
          </a:xfrm>
          <a:prstGeom prst="rect">
            <a:avLst/>
          </a:prstGeom>
        </p:spPr>
        <p:txBody>
          <a:bodyPr wrap="square">
            <a:spAutoFit/>
          </a:bodyPr>
          <a:lstStyle/>
          <a:p>
            <a:r>
              <a:rPr lang="zh-CN" altLang="en-US" dirty="0" smtClean="0">
                <a:solidFill>
                  <a:schemeClr val="bg2"/>
                </a:solidFill>
                <a:latin typeface="黑体" pitchFamily="49" charset="-122"/>
                <a:ea typeface="黑体" pitchFamily="49" charset="-122"/>
              </a:rPr>
              <a:t>图</a:t>
            </a:r>
            <a:r>
              <a:rPr lang="en-US" altLang="zh-CN" dirty="0" smtClean="0">
                <a:solidFill>
                  <a:schemeClr val="bg2"/>
                </a:solidFill>
                <a:latin typeface="黑体" pitchFamily="49" charset="-122"/>
                <a:ea typeface="黑体" pitchFamily="49" charset="-122"/>
              </a:rPr>
              <a:t>.2010</a:t>
            </a:r>
            <a:r>
              <a:rPr lang="zh-CN" altLang="en-US" dirty="0">
                <a:solidFill>
                  <a:schemeClr val="bg2"/>
                </a:solidFill>
                <a:latin typeface="黑体" pitchFamily="49" charset="-122"/>
                <a:ea typeface="黑体" pitchFamily="49" charset="-122"/>
              </a:rPr>
              <a:t>年三个城市可持续政府采购的统计数据</a:t>
            </a:r>
          </a:p>
        </p:txBody>
      </p:sp>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79" y="2740124"/>
            <a:ext cx="900112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657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smtClean="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可持续政府采购施行现状</a:t>
            </a:r>
            <a:endParaRPr lang="zh-CN" altLang="en-US" dirty="0">
              <a:solidFill>
                <a:schemeClr val="bg2"/>
              </a:solidFill>
              <a:latin typeface="黑体" pitchFamily="49" charset="-122"/>
              <a:ea typeface="黑体" pitchFamily="49" charset="-122"/>
            </a:endParaRPr>
          </a:p>
        </p:txBody>
      </p:sp>
      <p:sp>
        <p:nvSpPr>
          <p:cNvPr id="3" name="内容占位符 2"/>
          <p:cNvSpPr>
            <a:spLocks noGrp="1"/>
          </p:cNvSpPr>
          <p:nvPr>
            <p:ph idx="1"/>
          </p:nvPr>
        </p:nvSpPr>
        <p:spPr>
          <a:xfrm>
            <a:off x="1009442" y="1807361"/>
            <a:ext cx="7234965" cy="4717983"/>
          </a:xfrm>
        </p:spPr>
        <p:txBody>
          <a:bodyPr anchor="t">
            <a:normAutofit/>
          </a:bodyPr>
          <a:lstStyle/>
          <a:p>
            <a:pPr marL="0" indent="0">
              <a:buNone/>
            </a:pPr>
            <a:r>
              <a:rPr lang="en-US" altLang="zh-CN" sz="3000" b="1" dirty="0" smtClean="0">
                <a:solidFill>
                  <a:srgbClr val="FF6600"/>
                </a:solidFill>
              </a:rPr>
              <a:t>2010</a:t>
            </a:r>
            <a:r>
              <a:rPr lang="zh-CN" altLang="en-US" sz="3000" b="1" dirty="0">
                <a:solidFill>
                  <a:srgbClr val="FF6600"/>
                </a:solidFill>
              </a:rPr>
              <a:t>年可持续政府采购的环境效益</a:t>
            </a:r>
          </a:p>
          <a:p>
            <a:pPr marL="0" indent="0">
              <a:lnSpc>
                <a:spcPct val="150000"/>
              </a:lnSpc>
              <a:buNone/>
            </a:pPr>
            <a:r>
              <a:rPr lang="en-US" altLang="zh-CN" dirty="0" smtClean="0">
                <a:solidFill>
                  <a:schemeClr val="bg2"/>
                </a:solidFill>
              </a:rPr>
              <a:t>      </a:t>
            </a:r>
            <a:r>
              <a:rPr lang="zh-CN" altLang="zh-CN" sz="2000" dirty="0" smtClean="0">
                <a:solidFill>
                  <a:schemeClr val="bg2"/>
                </a:solidFill>
              </a:rPr>
              <a:t>基于</a:t>
            </a:r>
            <a:r>
              <a:rPr lang="zh-CN" altLang="zh-CN" sz="2000" dirty="0">
                <a:solidFill>
                  <a:schemeClr val="bg2"/>
                </a:solidFill>
              </a:rPr>
              <a:t>生命周期方法计算</a:t>
            </a:r>
            <a:r>
              <a:rPr lang="zh-CN" altLang="zh-CN" sz="2000" dirty="0" smtClean="0">
                <a:solidFill>
                  <a:schemeClr val="bg2"/>
                </a:solidFill>
              </a:rPr>
              <a:t>，</a:t>
            </a:r>
            <a:r>
              <a:rPr lang="zh-CN" altLang="en-US" sz="2000" dirty="0">
                <a:solidFill>
                  <a:schemeClr val="bg2"/>
                </a:solidFill>
              </a:rPr>
              <a:t>一年共节电</a:t>
            </a:r>
            <a:r>
              <a:rPr lang="en-US" altLang="zh-CN" sz="2000" dirty="0">
                <a:solidFill>
                  <a:schemeClr val="bg2"/>
                </a:solidFill>
              </a:rPr>
              <a:t>2036</a:t>
            </a:r>
            <a:r>
              <a:rPr lang="zh-CN" altLang="en-US" sz="2000" dirty="0">
                <a:solidFill>
                  <a:schemeClr val="bg2"/>
                </a:solidFill>
              </a:rPr>
              <a:t>万度，相当于东部地区</a:t>
            </a:r>
            <a:r>
              <a:rPr lang="en-US" altLang="zh-CN" sz="2000" dirty="0">
                <a:solidFill>
                  <a:schemeClr val="bg2"/>
                </a:solidFill>
              </a:rPr>
              <a:t>220</a:t>
            </a:r>
            <a:r>
              <a:rPr lang="zh-CN" altLang="en-US" sz="2000" dirty="0">
                <a:solidFill>
                  <a:schemeClr val="bg2"/>
                </a:solidFill>
              </a:rPr>
              <a:t>万人口城市一个月的居民生活用电量；共节水</a:t>
            </a:r>
            <a:r>
              <a:rPr lang="en-US" altLang="zh-CN" sz="2000" dirty="0" smtClean="0">
                <a:solidFill>
                  <a:schemeClr val="bg2"/>
                </a:solidFill>
              </a:rPr>
              <a:t>3</a:t>
            </a:r>
            <a:r>
              <a:rPr lang="en-US" altLang="zh-CN" sz="2000" dirty="0" smtClean="0">
                <a:solidFill>
                  <a:schemeClr val="bg2"/>
                </a:solidFill>
              </a:rPr>
              <a:t>.</a:t>
            </a:r>
            <a:r>
              <a:rPr lang="en-US" altLang="zh-CN" sz="2000" dirty="0" smtClean="0">
                <a:solidFill>
                  <a:schemeClr val="bg2"/>
                </a:solidFill>
              </a:rPr>
              <a:t>93</a:t>
            </a:r>
            <a:r>
              <a:rPr lang="zh-CN" altLang="en-US" sz="2000" dirty="0" smtClean="0">
                <a:solidFill>
                  <a:schemeClr val="bg2"/>
                </a:solidFill>
              </a:rPr>
              <a:t>万吨</a:t>
            </a:r>
            <a:r>
              <a:rPr lang="zh-CN" altLang="en-US" sz="2000" dirty="0">
                <a:solidFill>
                  <a:schemeClr val="bg2"/>
                </a:solidFill>
              </a:rPr>
              <a:t>，相当于南部地区</a:t>
            </a:r>
            <a:r>
              <a:rPr lang="en-US" altLang="zh-CN" sz="2000" dirty="0">
                <a:solidFill>
                  <a:schemeClr val="bg2"/>
                </a:solidFill>
              </a:rPr>
              <a:t>780</a:t>
            </a:r>
            <a:r>
              <a:rPr lang="zh-CN" altLang="en-US" sz="2000" dirty="0">
                <a:solidFill>
                  <a:schemeClr val="bg2"/>
                </a:solidFill>
              </a:rPr>
              <a:t>万人口城市一个月的居民生活用水量；共减排固废</a:t>
            </a:r>
            <a:r>
              <a:rPr lang="en-US" altLang="zh-CN" sz="2000" dirty="0" smtClean="0">
                <a:solidFill>
                  <a:schemeClr val="bg2"/>
                </a:solidFill>
              </a:rPr>
              <a:t>3.4</a:t>
            </a:r>
            <a:r>
              <a:rPr lang="zh-CN" altLang="en-US" sz="2000" dirty="0" smtClean="0">
                <a:solidFill>
                  <a:schemeClr val="bg2"/>
                </a:solidFill>
              </a:rPr>
              <a:t>万吨</a:t>
            </a:r>
            <a:r>
              <a:rPr lang="zh-CN" altLang="en-US" sz="2000" dirty="0">
                <a:solidFill>
                  <a:schemeClr val="bg2"/>
                </a:solidFill>
              </a:rPr>
              <a:t>，相当于西部地区</a:t>
            </a:r>
            <a:r>
              <a:rPr lang="en-US" altLang="zh-CN" sz="2000" dirty="0">
                <a:solidFill>
                  <a:schemeClr val="bg2"/>
                </a:solidFill>
              </a:rPr>
              <a:t>625</a:t>
            </a:r>
            <a:r>
              <a:rPr lang="zh-CN" altLang="en-US" sz="2000" dirty="0">
                <a:solidFill>
                  <a:schemeClr val="bg2"/>
                </a:solidFill>
              </a:rPr>
              <a:t>万人口城市一年的工业固体废物排放量；二氧化碳减排量共</a:t>
            </a:r>
            <a:r>
              <a:rPr lang="en-US" altLang="zh-CN" sz="2000" dirty="0">
                <a:solidFill>
                  <a:schemeClr val="bg2"/>
                </a:solidFill>
              </a:rPr>
              <a:t>1.06</a:t>
            </a:r>
            <a:r>
              <a:rPr lang="zh-CN" altLang="en-US" sz="2000" dirty="0">
                <a:solidFill>
                  <a:schemeClr val="bg2"/>
                </a:solidFill>
              </a:rPr>
              <a:t>万吨，相当于</a:t>
            </a:r>
            <a:r>
              <a:rPr lang="en-US" altLang="zh-CN" sz="2000" dirty="0">
                <a:solidFill>
                  <a:schemeClr val="bg2"/>
                </a:solidFill>
              </a:rPr>
              <a:t>2008</a:t>
            </a:r>
            <a:r>
              <a:rPr lang="zh-CN" altLang="en-US" sz="2000" dirty="0">
                <a:solidFill>
                  <a:schemeClr val="bg2"/>
                </a:solidFill>
              </a:rPr>
              <a:t>年全国生活氮氧化物排放量的</a:t>
            </a:r>
            <a:r>
              <a:rPr lang="en-US" altLang="zh-CN" sz="2000" dirty="0">
                <a:solidFill>
                  <a:schemeClr val="bg2"/>
                </a:solidFill>
              </a:rPr>
              <a:t>1/40</a:t>
            </a:r>
            <a:r>
              <a:rPr lang="zh-CN" altLang="en-US" sz="2000" dirty="0" smtClean="0">
                <a:solidFill>
                  <a:schemeClr val="bg2"/>
                </a:solidFill>
              </a:rPr>
              <a:t>。</a:t>
            </a:r>
            <a:endParaRPr lang="en-US" altLang="zh-CN" sz="2000" dirty="0" smtClean="0">
              <a:solidFill>
                <a:schemeClr val="bg2"/>
              </a:solidFill>
            </a:endParaRPr>
          </a:p>
          <a:p>
            <a:pPr marL="0" indent="0">
              <a:lnSpc>
                <a:spcPct val="150000"/>
              </a:lnSpc>
              <a:buNone/>
            </a:pPr>
            <a:r>
              <a:rPr lang="zh-CN" altLang="zh-CN" sz="1400" dirty="0" smtClean="0">
                <a:solidFill>
                  <a:schemeClr val="bg2"/>
                </a:solidFill>
              </a:rPr>
              <a:t>数据</a:t>
            </a:r>
            <a:r>
              <a:rPr lang="zh-CN" altLang="en-US" sz="1400" dirty="0" smtClean="0">
                <a:solidFill>
                  <a:schemeClr val="bg2"/>
                </a:solidFill>
              </a:rPr>
              <a:t>参考：</a:t>
            </a:r>
            <a:r>
              <a:rPr lang="zh-CN" altLang="zh-CN" sz="1400" dirty="0" smtClean="0">
                <a:solidFill>
                  <a:schemeClr val="bg2"/>
                </a:solidFill>
              </a:rPr>
              <a:t>《</a:t>
            </a:r>
            <a:r>
              <a:rPr lang="zh-CN" altLang="zh-CN" sz="1400" dirty="0">
                <a:solidFill>
                  <a:schemeClr val="bg2"/>
                </a:solidFill>
              </a:rPr>
              <a:t>中国城市</a:t>
            </a:r>
            <a:r>
              <a:rPr lang="en-US" altLang="zh-CN" sz="1400" dirty="0">
                <a:solidFill>
                  <a:schemeClr val="bg2"/>
                </a:solidFill>
              </a:rPr>
              <a:t>(</a:t>
            </a:r>
            <a:r>
              <a:rPr lang="zh-CN" altLang="zh-CN" sz="1400" dirty="0">
                <a:solidFill>
                  <a:schemeClr val="bg2"/>
                </a:solidFill>
              </a:rPr>
              <a:t>镇</a:t>
            </a:r>
            <a:r>
              <a:rPr lang="en-US" altLang="zh-CN" sz="1400" dirty="0">
                <a:solidFill>
                  <a:schemeClr val="bg2"/>
                </a:solidFill>
              </a:rPr>
              <a:t>)</a:t>
            </a:r>
            <a:r>
              <a:rPr lang="zh-CN" altLang="zh-CN" sz="1400" dirty="0">
                <a:solidFill>
                  <a:schemeClr val="bg2"/>
                </a:solidFill>
              </a:rPr>
              <a:t>生活与价格年鉴</a:t>
            </a:r>
            <a:r>
              <a:rPr lang="en-US" altLang="zh-CN" sz="1400" dirty="0">
                <a:solidFill>
                  <a:schemeClr val="bg2"/>
                </a:solidFill>
              </a:rPr>
              <a:t>2010</a:t>
            </a:r>
            <a:r>
              <a:rPr lang="zh-CN" altLang="zh-CN" sz="1400" dirty="0">
                <a:solidFill>
                  <a:schemeClr val="bg2"/>
                </a:solidFill>
              </a:rPr>
              <a:t>》、《中国区域经济统计年鉴</a:t>
            </a:r>
            <a:r>
              <a:rPr lang="en-US" altLang="zh-CN" sz="1400" dirty="0">
                <a:solidFill>
                  <a:schemeClr val="bg2"/>
                </a:solidFill>
              </a:rPr>
              <a:t>2010</a:t>
            </a:r>
            <a:r>
              <a:rPr lang="zh-CN" altLang="zh-CN" sz="1400" dirty="0">
                <a:solidFill>
                  <a:schemeClr val="bg2"/>
                </a:solidFill>
              </a:rPr>
              <a:t>》、《</a:t>
            </a:r>
            <a:r>
              <a:rPr lang="en-US" altLang="zh-CN" sz="1400" dirty="0">
                <a:solidFill>
                  <a:schemeClr val="bg2"/>
                </a:solidFill>
              </a:rPr>
              <a:t>2008</a:t>
            </a:r>
            <a:r>
              <a:rPr lang="zh-CN" altLang="zh-CN" sz="1400" dirty="0">
                <a:solidFill>
                  <a:schemeClr val="bg2"/>
                </a:solidFill>
              </a:rPr>
              <a:t>年环境统计年报</a:t>
            </a:r>
            <a:r>
              <a:rPr lang="zh-CN" altLang="zh-CN" sz="1400" dirty="0" smtClean="0">
                <a:solidFill>
                  <a:schemeClr val="bg2"/>
                </a:solidFill>
              </a:rPr>
              <a:t>》</a:t>
            </a:r>
            <a:endParaRPr lang="zh-CN" altLang="en-US" sz="1400" dirty="0">
              <a:solidFill>
                <a:schemeClr val="bg2"/>
              </a:solidFill>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309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lvl="0"/>
            <a:r>
              <a:rPr lang="zh-CN" altLang="zh-CN" b="1" dirty="0" smtClean="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可持续政府采购施行</a:t>
            </a:r>
            <a:r>
              <a:rPr lang="zh-CN" altLang="zh-CN" b="1" dirty="0" smtClean="0">
                <a:solidFill>
                  <a:schemeClr val="bg2"/>
                </a:solidFill>
                <a:latin typeface="黑体" pitchFamily="49" charset="-122"/>
                <a:ea typeface="黑体" pitchFamily="49" charset="-122"/>
              </a:rPr>
              <a:t>现状</a:t>
            </a:r>
            <a:endParaRPr lang="zh-CN" altLang="en-US" dirty="0">
              <a:solidFill>
                <a:schemeClr val="bg2"/>
              </a:solidFill>
              <a:latin typeface="黑体" pitchFamily="49" charset="-122"/>
              <a:ea typeface="黑体" pitchFamily="49" charset="-122"/>
            </a:endParaRPr>
          </a:p>
        </p:txBody>
      </p:sp>
      <p:sp>
        <p:nvSpPr>
          <p:cNvPr id="6" name="矩形 5"/>
          <p:cNvSpPr/>
          <p:nvPr/>
        </p:nvSpPr>
        <p:spPr>
          <a:xfrm>
            <a:off x="827584" y="1700808"/>
            <a:ext cx="7672264" cy="523220"/>
          </a:xfrm>
          <a:prstGeom prst="rect">
            <a:avLst/>
          </a:prstGeom>
        </p:spPr>
        <p:txBody>
          <a:bodyPr wrap="square">
            <a:spAutoFit/>
          </a:bodyPr>
          <a:lstStyle/>
          <a:p>
            <a:pPr defTabSz="457200">
              <a:spcBef>
                <a:spcPct val="20000"/>
              </a:spcBef>
              <a:spcAft>
                <a:spcPts val="600"/>
              </a:spcAft>
              <a:buClr>
                <a:schemeClr val="tx2"/>
              </a:buClr>
            </a:pPr>
            <a:r>
              <a:rPr lang="en-US" altLang="zh-CN" sz="2800" b="1" dirty="0" smtClean="0">
                <a:solidFill>
                  <a:srgbClr val="FF6600"/>
                </a:solidFill>
                <a:latin typeface="+mn-ea"/>
              </a:rPr>
              <a:t>2010</a:t>
            </a:r>
            <a:r>
              <a:rPr lang="zh-CN" altLang="en-US" sz="2800" b="1" dirty="0" smtClean="0">
                <a:solidFill>
                  <a:srgbClr val="FF6600"/>
                </a:solidFill>
                <a:latin typeface="+mn-ea"/>
              </a:rPr>
              <a:t>年可持续政府采购的经济效益与社会效益</a:t>
            </a:r>
            <a:endParaRPr lang="zh-CN" altLang="en-US" sz="2800" b="1" dirty="0">
              <a:solidFill>
                <a:srgbClr val="FF6600"/>
              </a:solidFill>
              <a:latin typeface="+mn-ea"/>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550756"/>
            <a:ext cx="9036496" cy="273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5"/>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71600" y="5287616"/>
            <a:ext cx="5544616" cy="369332"/>
          </a:xfrm>
          <a:prstGeom prst="rect">
            <a:avLst/>
          </a:prstGeom>
        </p:spPr>
        <p:txBody>
          <a:bodyPr wrap="square">
            <a:spAutoFit/>
          </a:bodyPr>
          <a:lstStyle/>
          <a:p>
            <a:r>
              <a:rPr lang="zh-CN" altLang="en-US" dirty="0" smtClean="0">
                <a:solidFill>
                  <a:schemeClr val="bg2"/>
                </a:solidFill>
                <a:latin typeface="黑体" pitchFamily="49" charset="-122"/>
                <a:ea typeface="黑体" pitchFamily="49" charset="-122"/>
              </a:rPr>
              <a:t>图</a:t>
            </a:r>
            <a:r>
              <a:rPr lang="en-US" altLang="zh-CN" dirty="0" smtClean="0">
                <a:solidFill>
                  <a:schemeClr val="bg2"/>
                </a:solidFill>
                <a:latin typeface="黑体" pitchFamily="49" charset="-122"/>
                <a:ea typeface="黑体" pitchFamily="49" charset="-122"/>
              </a:rPr>
              <a:t>.2010</a:t>
            </a:r>
            <a:r>
              <a:rPr lang="zh-CN" altLang="en-US" dirty="0">
                <a:solidFill>
                  <a:schemeClr val="bg2"/>
                </a:solidFill>
                <a:latin typeface="黑体" pitchFamily="49" charset="-122"/>
                <a:ea typeface="黑体" pitchFamily="49" charset="-122"/>
              </a:rPr>
              <a:t>年三个城市可持续政府采购的统计数据</a:t>
            </a:r>
          </a:p>
        </p:txBody>
      </p:sp>
    </p:spTree>
    <p:extLst>
      <p:ext uri="{BB962C8B-B14F-4D97-AF65-F5344CB8AC3E}">
        <p14:creationId xmlns:p14="http://schemas.microsoft.com/office/powerpoint/2010/main" val="4238465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smtClean="0">
                <a:solidFill>
                  <a:schemeClr val="bg2"/>
                </a:solidFill>
                <a:latin typeface="黑体" pitchFamily="49" charset="-122"/>
                <a:ea typeface="黑体" pitchFamily="49" charset="-122"/>
              </a:rPr>
              <a:t>中国</a:t>
            </a:r>
            <a:r>
              <a:rPr lang="zh-CN" altLang="zh-CN" b="1" dirty="0">
                <a:solidFill>
                  <a:schemeClr val="bg2"/>
                </a:solidFill>
                <a:latin typeface="黑体" pitchFamily="49" charset="-122"/>
                <a:ea typeface="黑体" pitchFamily="49" charset="-122"/>
              </a:rPr>
              <a:t>可持续政府采购施行现状</a:t>
            </a:r>
            <a:endParaRPr lang="zh-CN" altLang="en-US" dirty="0">
              <a:solidFill>
                <a:schemeClr val="bg2"/>
              </a:solidFill>
              <a:latin typeface="黑体" pitchFamily="49" charset="-122"/>
              <a:ea typeface="黑体" pitchFamily="49" charset="-122"/>
            </a:endParaRPr>
          </a:p>
        </p:txBody>
      </p:sp>
      <p:sp>
        <p:nvSpPr>
          <p:cNvPr id="3" name="内容占位符 2"/>
          <p:cNvSpPr>
            <a:spLocks noGrp="1"/>
          </p:cNvSpPr>
          <p:nvPr>
            <p:ph idx="1"/>
          </p:nvPr>
        </p:nvSpPr>
        <p:spPr>
          <a:xfrm>
            <a:off x="827584" y="1700808"/>
            <a:ext cx="7501744" cy="4051437"/>
          </a:xfrm>
        </p:spPr>
        <p:txBody>
          <a:bodyPr anchor="t">
            <a:normAutofit/>
          </a:bodyPr>
          <a:lstStyle/>
          <a:p>
            <a:pPr marL="0" indent="0">
              <a:buNone/>
            </a:pPr>
            <a:r>
              <a:rPr lang="en-US" altLang="zh-CN" sz="2800" b="1" dirty="0" smtClean="0">
                <a:solidFill>
                  <a:srgbClr val="FF6600"/>
                </a:solidFill>
                <a:latin typeface="+mn-ea"/>
              </a:rPr>
              <a:t>2010</a:t>
            </a:r>
            <a:r>
              <a:rPr lang="zh-CN" altLang="en-US" sz="2800" b="1" dirty="0" smtClean="0">
                <a:solidFill>
                  <a:srgbClr val="FF6600"/>
                </a:solidFill>
                <a:latin typeface="+mn-ea"/>
              </a:rPr>
              <a:t>年可</a:t>
            </a:r>
            <a:r>
              <a:rPr lang="zh-CN" altLang="en-US" sz="2800" b="1" dirty="0">
                <a:solidFill>
                  <a:srgbClr val="FF6600"/>
                </a:solidFill>
                <a:latin typeface="+mn-ea"/>
              </a:rPr>
              <a:t>持续政府采购的经济效益与</a:t>
            </a:r>
            <a:r>
              <a:rPr lang="zh-CN" altLang="en-US" sz="2800" b="1" dirty="0" smtClean="0">
                <a:solidFill>
                  <a:srgbClr val="FF6600"/>
                </a:solidFill>
                <a:latin typeface="+mn-ea"/>
              </a:rPr>
              <a:t>社会效益</a:t>
            </a:r>
            <a:endParaRPr lang="en-US" altLang="zh-CN" sz="2800" b="1" dirty="0" smtClean="0">
              <a:solidFill>
                <a:srgbClr val="FF6600"/>
              </a:solidFill>
              <a:latin typeface="+mn-ea"/>
            </a:endParaRPr>
          </a:p>
          <a:p>
            <a:pPr marL="0" indent="0">
              <a:lnSpc>
                <a:spcPct val="150000"/>
              </a:lnSpc>
              <a:buNone/>
            </a:pPr>
            <a:r>
              <a:rPr lang="en-US" altLang="zh-CN" sz="2400" dirty="0" smtClean="0">
                <a:solidFill>
                  <a:schemeClr val="bg2"/>
                </a:solidFill>
                <a:latin typeface="黑体" pitchFamily="49" charset="-122"/>
                <a:ea typeface="黑体" pitchFamily="49" charset="-122"/>
              </a:rPr>
              <a:t>      </a:t>
            </a:r>
            <a:r>
              <a:rPr lang="zh-CN" altLang="zh-CN" sz="2400" dirty="0" smtClean="0">
                <a:solidFill>
                  <a:schemeClr val="bg2"/>
                </a:solidFill>
                <a:latin typeface="黑体" pitchFamily="49" charset="-122"/>
                <a:ea typeface="黑体" pitchFamily="49" charset="-122"/>
              </a:rPr>
              <a:t>以</a:t>
            </a:r>
            <a:r>
              <a:rPr lang="zh-CN" altLang="zh-CN" sz="2400" dirty="0">
                <a:solidFill>
                  <a:schemeClr val="bg2"/>
                </a:solidFill>
                <a:latin typeface="黑体" pitchFamily="49" charset="-122"/>
                <a:ea typeface="黑体" pitchFamily="49" charset="-122"/>
              </a:rPr>
              <a:t>天津市可持续政府采购为例，其各类可持续产品（除复印纸、办公家具和照明）生命周期成本降低率的加权平均值为</a:t>
            </a:r>
            <a:r>
              <a:rPr lang="en-US" altLang="zh-CN" sz="2400" dirty="0">
                <a:solidFill>
                  <a:schemeClr val="bg2"/>
                </a:solidFill>
                <a:latin typeface="黑体" pitchFamily="49" charset="-122"/>
                <a:ea typeface="黑体" pitchFamily="49" charset="-122"/>
              </a:rPr>
              <a:t>1.63%</a:t>
            </a:r>
            <a:r>
              <a:rPr lang="zh-CN" altLang="zh-CN" sz="2400" dirty="0">
                <a:solidFill>
                  <a:schemeClr val="bg2"/>
                </a:solidFill>
                <a:latin typeface="黑体" pitchFamily="49" charset="-122"/>
                <a:ea typeface="黑体" pitchFamily="49" charset="-122"/>
              </a:rPr>
              <a:t>，民族（或本地）企业中标比率的加权平均值为</a:t>
            </a:r>
            <a:r>
              <a:rPr lang="en-US" altLang="zh-CN" sz="2400" dirty="0">
                <a:solidFill>
                  <a:schemeClr val="bg2"/>
                </a:solidFill>
                <a:latin typeface="黑体" pitchFamily="49" charset="-122"/>
                <a:ea typeface="黑体" pitchFamily="49" charset="-122"/>
              </a:rPr>
              <a:t>70.68%</a:t>
            </a:r>
            <a:r>
              <a:rPr lang="zh-CN" altLang="zh-CN" sz="2400" dirty="0">
                <a:solidFill>
                  <a:schemeClr val="bg2"/>
                </a:solidFill>
                <a:latin typeface="黑体" pitchFamily="49" charset="-122"/>
                <a:ea typeface="黑体" pitchFamily="49" charset="-122"/>
              </a:rPr>
              <a:t>，自主创新产品中标比率的加权平均值为</a:t>
            </a:r>
            <a:r>
              <a:rPr lang="en-US" altLang="zh-CN" sz="2400" dirty="0">
                <a:solidFill>
                  <a:schemeClr val="bg2"/>
                </a:solidFill>
                <a:latin typeface="黑体" pitchFamily="49" charset="-122"/>
                <a:ea typeface="黑体" pitchFamily="49" charset="-122"/>
              </a:rPr>
              <a:t>24.12%</a:t>
            </a:r>
            <a:r>
              <a:rPr lang="zh-CN" altLang="zh-CN" sz="2400" dirty="0">
                <a:solidFill>
                  <a:schemeClr val="bg2"/>
                </a:solidFill>
                <a:latin typeface="黑体" pitchFamily="49" charset="-122"/>
                <a:ea typeface="黑体" pitchFamily="49" charset="-122"/>
              </a:rPr>
              <a:t>。</a:t>
            </a:r>
            <a:endParaRPr lang="zh-CN" altLang="en-US" sz="2400" dirty="0">
              <a:solidFill>
                <a:schemeClr val="bg2"/>
              </a:solidFill>
              <a:latin typeface="黑体" pitchFamily="49" charset="-122"/>
              <a:ea typeface="黑体" pitchFamily="49" charset="-122"/>
            </a:endParaRPr>
          </a:p>
        </p:txBody>
      </p:sp>
      <p:pic>
        <p:nvPicPr>
          <p:cNvPr id="4" name="Picture 25"/>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42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solidFill>
                  <a:schemeClr val="bg2"/>
                </a:solidFill>
              </a:rPr>
              <a:t>主要内容</a:t>
            </a:r>
            <a:endParaRPr lang="zh-CN" altLang="en-US" b="1" dirty="0">
              <a:solidFill>
                <a:schemeClr val="bg2"/>
              </a:solidFill>
            </a:endParaRPr>
          </a:p>
        </p:txBody>
      </p:sp>
      <p:grpSp>
        <p:nvGrpSpPr>
          <p:cNvPr id="25" name="组合 24"/>
          <p:cNvGrpSpPr/>
          <p:nvPr/>
        </p:nvGrpSpPr>
        <p:grpSpPr>
          <a:xfrm>
            <a:off x="1475656" y="2167136"/>
            <a:ext cx="6182816" cy="685800"/>
            <a:chOff x="1475656" y="2167136"/>
            <a:chExt cx="6182816" cy="685800"/>
          </a:xfrm>
        </p:grpSpPr>
        <p:sp>
          <p:nvSpPr>
            <p:cNvPr id="7" name="AutoShape 4"/>
            <p:cNvSpPr>
              <a:spLocks noChangeArrowheads="1"/>
            </p:cNvSpPr>
            <p:nvPr/>
          </p:nvSpPr>
          <p:spPr bwMode="gray">
            <a:xfrm>
              <a:off x="1856656" y="2218729"/>
              <a:ext cx="5801816" cy="576263"/>
            </a:xfrm>
            <a:prstGeom prst="roundRect">
              <a:avLst>
                <a:gd name="adj" fmla="val 16667"/>
              </a:avLst>
            </a:prstGeom>
            <a:blipFill>
              <a:blip r:embed="rId3"/>
              <a:tile tx="0" ty="0" sx="100000" sy="100000" flip="none" algn="tl"/>
            </a:blipFill>
            <a:ln w="28575" algn="ctr">
              <a:solidFill>
                <a:srgbClr val="FFC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chemeClr val="bg2"/>
                </a:solidFill>
                <a:effectLst/>
                <a:uLnTx/>
                <a:uFillTx/>
                <a:ea typeface="宋体" pitchFamily="2" charset="-122"/>
              </a:endParaRPr>
            </a:p>
          </p:txBody>
        </p:sp>
        <p:sp>
          <p:nvSpPr>
            <p:cNvPr id="9" name="Text Box 6"/>
            <p:cNvSpPr txBox="1">
              <a:spLocks noChangeArrowheads="1"/>
            </p:cNvSpPr>
            <p:nvPr/>
          </p:nvSpPr>
          <p:spPr bwMode="gray">
            <a:xfrm>
              <a:off x="2085256" y="2264691"/>
              <a:ext cx="5223048" cy="523220"/>
            </a:xfrm>
            <a:prstGeom prst="rect">
              <a:avLst/>
            </a:prstGeom>
            <a:blipFill>
              <a:blip r:embed="rId3"/>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lgn="ctr"/>
              <a:r>
                <a:rPr lang="zh-CN" altLang="zh-CN" sz="2800" b="1" dirty="0">
                  <a:solidFill>
                    <a:schemeClr val="bg2"/>
                  </a:solidFill>
                  <a:latin typeface="Verdana"/>
                  <a:ea typeface="微软雅黑"/>
                </a:rPr>
                <a:t>中国可持续政府采购施行现状</a:t>
              </a:r>
              <a:endParaRPr kumimoji="0" lang="en-US" altLang="zh-CN" sz="2800" b="1" i="0" u="none" strike="noStrike" kern="0" cap="none" spc="0" normalizeH="0" baseline="0" noProof="0" dirty="0" smtClean="0">
                <a:ln>
                  <a:noFill/>
                </a:ln>
                <a:solidFill>
                  <a:schemeClr val="bg2"/>
                </a:solidFill>
                <a:effectLst/>
                <a:uLnTx/>
                <a:uFillTx/>
              </a:endParaRPr>
            </a:p>
          </p:txBody>
        </p:sp>
        <p:grpSp>
          <p:nvGrpSpPr>
            <p:cNvPr id="22" name="组合 21"/>
            <p:cNvGrpSpPr/>
            <p:nvPr/>
          </p:nvGrpSpPr>
          <p:grpSpPr>
            <a:xfrm>
              <a:off x="1475656" y="2167136"/>
              <a:ext cx="685800" cy="685800"/>
              <a:chOff x="1475656" y="2167136"/>
              <a:chExt cx="685800" cy="685800"/>
            </a:xfrm>
          </p:grpSpPr>
          <p:sp>
            <p:nvSpPr>
              <p:cNvPr id="8" name="AutoShape 5"/>
              <p:cNvSpPr>
                <a:spLocks noChangeArrowheads="1"/>
              </p:cNvSpPr>
              <p:nvPr/>
            </p:nvSpPr>
            <p:spPr bwMode="gray">
              <a:xfrm>
                <a:off x="1475656" y="2167136"/>
                <a:ext cx="685800" cy="685800"/>
              </a:xfrm>
              <a:prstGeom prst="diamond">
                <a:avLst/>
              </a:prstGeom>
              <a:blipFill>
                <a:blip r:embed="rId3"/>
                <a:tile tx="0" ty="0" sx="100000" sy="100000" flip="none" algn="tl"/>
              </a:blipFill>
              <a:ln w="28575" algn="ctr">
                <a:solidFill>
                  <a:srgbClr val="FFC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chemeClr val="bg2"/>
                  </a:solidFill>
                  <a:effectLst/>
                  <a:uLnTx/>
                  <a:uFillTx/>
                </a:endParaRPr>
              </a:p>
            </p:txBody>
          </p:sp>
          <p:sp>
            <p:nvSpPr>
              <p:cNvPr id="10" name="Text Box 7"/>
              <p:cNvSpPr txBox="1">
                <a:spLocks noChangeArrowheads="1"/>
              </p:cNvSpPr>
              <p:nvPr/>
            </p:nvSpPr>
            <p:spPr bwMode="gray">
              <a:xfrm>
                <a:off x="1629644" y="2265561"/>
                <a:ext cx="354013" cy="457200"/>
              </a:xfrm>
              <a:prstGeom prst="rect">
                <a:avLst/>
              </a:prstGeom>
              <a:noFill/>
              <a:ln w="9525" algn="ctr">
                <a:noFill/>
                <a:miter lim="800000"/>
                <a:headEnd/>
                <a:tailEnd/>
              </a:ln>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chemeClr val="bg2"/>
                    </a:solidFill>
                    <a:effectLst/>
                    <a:uLnTx/>
                    <a:uFillTx/>
                    <a:latin typeface="Arial" charset="0"/>
                    <a:ea typeface="宋体" charset="-122"/>
                  </a:rPr>
                  <a:t>1</a:t>
                </a:r>
              </a:p>
            </p:txBody>
          </p:sp>
        </p:grpSp>
      </p:grpSp>
      <p:grpSp>
        <p:nvGrpSpPr>
          <p:cNvPr id="3" name="组合 2"/>
          <p:cNvGrpSpPr/>
          <p:nvPr/>
        </p:nvGrpSpPr>
        <p:grpSpPr>
          <a:xfrm>
            <a:off x="1475656" y="3247256"/>
            <a:ext cx="6182816" cy="685800"/>
            <a:chOff x="1475656" y="3115072"/>
            <a:chExt cx="6182816" cy="685800"/>
          </a:xfrm>
          <a:blipFill>
            <a:blip r:embed="rId4"/>
            <a:tile tx="0" ty="0" sx="100000" sy="100000" flip="none" algn="tl"/>
          </a:blipFill>
        </p:grpSpPr>
        <p:sp>
          <p:nvSpPr>
            <p:cNvPr id="12" name="AutoShape 9"/>
            <p:cNvSpPr>
              <a:spLocks noChangeArrowheads="1"/>
            </p:cNvSpPr>
            <p:nvPr/>
          </p:nvSpPr>
          <p:spPr bwMode="gray">
            <a:xfrm>
              <a:off x="1856656" y="3166665"/>
              <a:ext cx="5801816" cy="576263"/>
            </a:xfrm>
            <a:prstGeom prst="roundRect">
              <a:avLst>
                <a:gd name="adj" fmla="val 16667"/>
              </a:avLst>
            </a:prstGeom>
            <a:grpFill/>
            <a:ln w="28575" algn="ctr">
              <a:solidFill>
                <a:srgbClr val="00B05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chemeClr val="bg2"/>
                </a:solidFill>
                <a:effectLst/>
                <a:uLnTx/>
                <a:uFillTx/>
                <a:ea typeface="宋体" pitchFamily="2" charset="-122"/>
              </a:endParaRPr>
            </a:p>
          </p:txBody>
        </p:sp>
        <p:sp>
          <p:nvSpPr>
            <p:cNvPr id="14" name="Text Box 11"/>
            <p:cNvSpPr txBox="1">
              <a:spLocks noChangeArrowheads="1"/>
            </p:cNvSpPr>
            <p:nvPr/>
          </p:nvSpPr>
          <p:spPr bwMode="gray">
            <a:xfrm>
              <a:off x="2085256" y="3199328"/>
              <a:ext cx="5223048" cy="52322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2800" b="1" dirty="0" smtClean="0">
                  <a:solidFill>
                    <a:schemeClr val="bg2"/>
                  </a:solidFill>
                  <a:latin typeface="Verdana"/>
                  <a:ea typeface="微软雅黑"/>
                </a:rPr>
                <a:t>  中国</a:t>
              </a:r>
              <a:r>
                <a:rPr lang="zh-CN" altLang="en-US" sz="2800" b="1" dirty="0">
                  <a:solidFill>
                    <a:schemeClr val="bg2"/>
                  </a:solidFill>
                  <a:latin typeface="Verdana"/>
                  <a:ea typeface="微软雅黑"/>
                </a:rPr>
                <a:t>可持续政府采购体系</a:t>
              </a:r>
              <a:endParaRPr lang="en-US" altLang="zh-CN" sz="2800" b="1" dirty="0">
                <a:solidFill>
                  <a:schemeClr val="bg2"/>
                </a:solidFill>
                <a:latin typeface="Verdana"/>
                <a:ea typeface="微软雅黑"/>
              </a:endParaRPr>
            </a:p>
          </p:txBody>
        </p:sp>
        <p:sp>
          <p:nvSpPr>
            <p:cNvPr id="13" name="AutoShape 10"/>
            <p:cNvSpPr>
              <a:spLocks noChangeArrowheads="1"/>
            </p:cNvSpPr>
            <p:nvPr/>
          </p:nvSpPr>
          <p:spPr bwMode="gray">
            <a:xfrm>
              <a:off x="1475656" y="3115072"/>
              <a:ext cx="685800" cy="685800"/>
            </a:xfrm>
            <a:prstGeom prst="diamond">
              <a:avLst/>
            </a:prstGeom>
            <a:grpFill/>
            <a:ln w="28575" algn="ctr">
              <a:solidFill>
                <a:srgbClr val="00B05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chemeClr val="bg2"/>
                </a:solidFill>
                <a:effectLst/>
                <a:uLnTx/>
                <a:uFillTx/>
              </a:endParaRPr>
            </a:p>
          </p:txBody>
        </p:sp>
        <p:sp>
          <p:nvSpPr>
            <p:cNvPr id="15" name="Text Box 12"/>
            <p:cNvSpPr txBox="1">
              <a:spLocks noChangeArrowheads="1"/>
            </p:cNvSpPr>
            <p:nvPr/>
          </p:nvSpPr>
          <p:spPr bwMode="gray">
            <a:xfrm>
              <a:off x="1629644" y="3213497"/>
              <a:ext cx="354013" cy="45720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chemeClr val="bg2"/>
                  </a:solidFill>
                  <a:effectLst/>
                  <a:uLnTx/>
                  <a:uFillTx/>
                  <a:latin typeface="Arial" charset="0"/>
                  <a:ea typeface="宋体" charset="-122"/>
                </a:rPr>
                <a:t>2</a:t>
              </a:r>
            </a:p>
          </p:txBody>
        </p:sp>
      </p:grpSp>
      <p:grpSp>
        <p:nvGrpSpPr>
          <p:cNvPr id="21" name="组合 20"/>
          <p:cNvGrpSpPr/>
          <p:nvPr/>
        </p:nvGrpSpPr>
        <p:grpSpPr>
          <a:xfrm>
            <a:off x="1475656" y="4327376"/>
            <a:ext cx="6182816" cy="685800"/>
            <a:chOff x="1475656" y="3953272"/>
            <a:chExt cx="6182816" cy="685800"/>
          </a:xfrm>
          <a:blipFill>
            <a:blip r:embed="rId5"/>
            <a:tile tx="0" ty="0" sx="100000" sy="100000" flip="none" algn="tl"/>
          </a:blipFill>
        </p:grpSpPr>
        <p:sp>
          <p:nvSpPr>
            <p:cNvPr id="17" name="AutoShape 14"/>
            <p:cNvSpPr>
              <a:spLocks noChangeArrowheads="1"/>
            </p:cNvSpPr>
            <p:nvPr/>
          </p:nvSpPr>
          <p:spPr bwMode="gray">
            <a:xfrm>
              <a:off x="1856656" y="4004865"/>
              <a:ext cx="5801816" cy="576263"/>
            </a:xfrm>
            <a:prstGeom prst="roundRect">
              <a:avLst>
                <a:gd name="adj" fmla="val 16667"/>
              </a:avLst>
            </a:prstGeom>
            <a:grpFill/>
            <a:ln w="28575" algn="ctr">
              <a:solidFill>
                <a:srgbClr val="00B0F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宋体" pitchFamily="2" charset="-122"/>
              </a:endParaRPr>
            </a:p>
          </p:txBody>
        </p:sp>
        <p:sp>
          <p:nvSpPr>
            <p:cNvPr id="19" name="Text Box 16"/>
            <p:cNvSpPr txBox="1">
              <a:spLocks noChangeArrowheads="1"/>
            </p:cNvSpPr>
            <p:nvPr/>
          </p:nvSpPr>
          <p:spPr bwMode="gray">
            <a:xfrm>
              <a:off x="2085256" y="4044260"/>
              <a:ext cx="5223048" cy="52322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r>
                <a:rPr lang="zh-CN" altLang="en-US" sz="2800" b="1" dirty="0" smtClean="0">
                  <a:solidFill>
                    <a:schemeClr val="bg2"/>
                  </a:solidFill>
                  <a:latin typeface="Verdana"/>
                  <a:ea typeface="微软雅黑"/>
                </a:rPr>
                <a:t>  结论</a:t>
              </a:r>
              <a:r>
                <a:rPr lang="zh-CN" altLang="en-US" sz="2800" b="1" dirty="0">
                  <a:solidFill>
                    <a:schemeClr val="bg2"/>
                  </a:solidFill>
                  <a:latin typeface="Verdana"/>
                  <a:ea typeface="微软雅黑"/>
                </a:rPr>
                <a:t>与展望</a:t>
              </a:r>
              <a:endParaRPr lang="en-US" altLang="zh-CN" sz="2800" b="1" dirty="0">
                <a:solidFill>
                  <a:schemeClr val="bg2"/>
                </a:solidFill>
                <a:latin typeface="Verdana"/>
                <a:ea typeface="微软雅黑"/>
              </a:endParaRPr>
            </a:p>
          </p:txBody>
        </p:sp>
        <p:sp>
          <p:nvSpPr>
            <p:cNvPr id="18" name="AutoShape 15"/>
            <p:cNvSpPr>
              <a:spLocks noChangeArrowheads="1"/>
            </p:cNvSpPr>
            <p:nvPr/>
          </p:nvSpPr>
          <p:spPr bwMode="gray">
            <a:xfrm>
              <a:off x="1475656" y="3953272"/>
              <a:ext cx="685800" cy="685800"/>
            </a:xfrm>
            <a:prstGeom prst="diamond">
              <a:avLst/>
            </a:prstGeom>
            <a:grpFill/>
            <a:ln w="28575" algn="ctr">
              <a:solidFill>
                <a:srgbClr val="00B0F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0" name="Text Box 17"/>
            <p:cNvSpPr txBox="1">
              <a:spLocks noChangeArrowheads="1"/>
            </p:cNvSpPr>
            <p:nvPr/>
          </p:nvSpPr>
          <p:spPr bwMode="gray">
            <a:xfrm>
              <a:off x="1629644" y="4051697"/>
              <a:ext cx="354013" cy="45720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chemeClr val="bg2"/>
                  </a:solidFill>
                  <a:effectLst/>
                  <a:uLnTx/>
                  <a:uFillTx/>
                  <a:latin typeface="Arial" charset="0"/>
                  <a:ea typeface="宋体" charset="-122"/>
                </a:rPr>
                <a:t>3</a:t>
              </a:r>
            </a:p>
          </p:txBody>
        </p:sp>
      </p:grpSp>
      <p:pic>
        <p:nvPicPr>
          <p:cNvPr id="23" name="Picture 25"/>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12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25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2"/>
                </a:solidFill>
                <a:latin typeface="黑体" pitchFamily="49" charset="-122"/>
                <a:ea typeface="黑体" pitchFamily="49" charset="-122"/>
              </a:rPr>
              <a:t>中国</a:t>
            </a:r>
            <a:r>
              <a:rPr lang="zh-CN" altLang="zh-CN" b="1" dirty="0" smtClean="0">
                <a:solidFill>
                  <a:schemeClr val="bg2"/>
                </a:solidFill>
                <a:latin typeface="黑体" pitchFamily="49" charset="-122"/>
                <a:ea typeface="黑体" pitchFamily="49" charset="-122"/>
              </a:rPr>
              <a:t>可</a:t>
            </a:r>
            <a:r>
              <a:rPr lang="zh-CN" altLang="zh-CN" b="1" dirty="0">
                <a:solidFill>
                  <a:schemeClr val="bg2"/>
                </a:solidFill>
                <a:latin typeface="黑体" pitchFamily="49" charset="-122"/>
                <a:ea typeface="黑体" pitchFamily="49" charset="-122"/>
              </a:rPr>
              <a:t>持续政府采购体系</a:t>
            </a:r>
            <a:endParaRPr lang="zh-CN" altLang="en-US" b="1" dirty="0">
              <a:solidFill>
                <a:schemeClr val="bg2"/>
              </a:solidFill>
              <a:latin typeface="黑体" pitchFamily="49" charset="-122"/>
              <a:ea typeface="黑体" pitchFamily="49" charset="-122"/>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476901312"/>
              </p:ext>
            </p:extLst>
          </p:nvPr>
        </p:nvGraphicFramePr>
        <p:xfrm>
          <a:off x="54011" y="2132856"/>
          <a:ext cx="8984782" cy="3600400"/>
        </p:xfrm>
        <a:graphic>
          <a:graphicData uri="http://schemas.openxmlformats.org/presentationml/2006/ole">
            <mc:AlternateContent xmlns:mc="http://schemas.openxmlformats.org/markup-compatibility/2006">
              <mc:Choice xmlns:v="urn:schemas-microsoft-com:vml" Requires="v">
                <p:oleObj spid="_x0000_s1071" name="Visio" r:id="rId4" imgW="6040974" imgH="2422998" progId="Visio.Drawing.11">
                  <p:embed/>
                </p:oleObj>
              </mc:Choice>
              <mc:Fallback>
                <p:oleObj name="Visio" r:id="rId4" imgW="6040974" imgH="2422998" progId="Visio.Drawing.11">
                  <p:embed/>
                  <p:pic>
                    <p:nvPicPr>
                      <p:cNvPr id="0" name="Object 1"/>
                      <p:cNvPicPr>
                        <a:picLocks noChangeAspect="1" noChangeArrowheads="1"/>
                      </p:cNvPicPr>
                      <p:nvPr/>
                    </p:nvPicPr>
                    <p:blipFill>
                      <a:blip r:embed="rId5"/>
                      <a:srcRect/>
                      <a:stretch>
                        <a:fillRect/>
                      </a:stretch>
                    </p:blipFill>
                    <p:spPr bwMode="auto">
                      <a:xfrm>
                        <a:off x="54011" y="2132856"/>
                        <a:ext cx="8984782" cy="3600400"/>
                      </a:xfrm>
                      <a:prstGeom prst="rect">
                        <a:avLst/>
                      </a:prstGeom>
                      <a:noFill/>
                    </p:spPr>
                  </p:pic>
                </p:oleObj>
              </mc:Fallback>
            </mc:AlternateContent>
          </a:graphicData>
        </a:graphic>
      </p:graphicFrame>
      <p:pic>
        <p:nvPicPr>
          <p:cNvPr id="7" name="Picture 25"/>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66936" cy="84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5688" y="-27383"/>
            <a:ext cx="1308320" cy="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236446" y="2384010"/>
            <a:ext cx="1076400" cy="432048"/>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b="1" dirty="0" smtClean="0"/>
              <a:t>法律政策</a:t>
            </a:r>
            <a:endParaRPr lang="zh-CN" altLang="en-US" sz="1600" b="1" dirty="0"/>
          </a:p>
        </p:txBody>
      </p:sp>
      <p:sp>
        <p:nvSpPr>
          <p:cNvPr id="9" name="矩形 8"/>
          <p:cNvSpPr/>
          <p:nvPr/>
        </p:nvSpPr>
        <p:spPr>
          <a:xfrm>
            <a:off x="5483249" y="2377455"/>
            <a:ext cx="1076400" cy="432048"/>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b="1" dirty="0" smtClean="0"/>
              <a:t>技术方法</a:t>
            </a:r>
            <a:endParaRPr lang="zh-CN" altLang="en-US" sz="1600" b="1" dirty="0"/>
          </a:p>
        </p:txBody>
      </p:sp>
      <p:sp>
        <p:nvSpPr>
          <p:cNvPr id="10" name="矩形 9"/>
          <p:cNvSpPr/>
          <p:nvPr/>
        </p:nvSpPr>
        <p:spPr>
          <a:xfrm>
            <a:off x="3241948" y="3986014"/>
            <a:ext cx="1076400" cy="432048"/>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b="1" dirty="0"/>
              <a:t>监督管理</a:t>
            </a:r>
          </a:p>
        </p:txBody>
      </p:sp>
      <p:sp>
        <p:nvSpPr>
          <p:cNvPr id="11" name="矩形 10"/>
          <p:cNvSpPr/>
          <p:nvPr/>
        </p:nvSpPr>
        <p:spPr>
          <a:xfrm>
            <a:off x="5492774" y="3986014"/>
            <a:ext cx="1076400" cy="432048"/>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b="1" dirty="0" smtClean="0"/>
              <a:t>环保意识</a:t>
            </a:r>
            <a:endParaRPr lang="zh-CN" altLang="en-US" sz="1600" b="1" dirty="0"/>
          </a:p>
        </p:txBody>
      </p:sp>
    </p:spTree>
    <p:extLst>
      <p:ext uri="{BB962C8B-B14F-4D97-AF65-F5344CB8AC3E}">
        <p14:creationId xmlns:p14="http://schemas.microsoft.com/office/powerpoint/2010/main" val="19549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afterEffect">
                                  <p:stCondLst>
                                    <p:cond delay="200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par>
                          <p:cTn id="10" fill="hold">
                            <p:stCondLst>
                              <p:cond delay="2500"/>
                            </p:stCondLst>
                            <p:childTnLst>
                              <p:par>
                                <p:cTn id="11" presetID="21" presetClass="emph" presetSubtype="0" fill="hold" grpId="0" nodeType="afterEffect">
                                  <p:stCondLst>
                                    <p:cond delay="750"/>
                                  </p:stCondLst>
                                  <p:childTnLst>
                                    <p:animClr clrSpc="hsl" dir="cw">
                                      <p:cBhvr override="childStyle">
                                        <p:cTn id="12" dur="500" fill="hold"/>
                                        <p:tgtEl>
                                          <p:spTgt spid="9"/>
                                        </p:tgtEl>
                                        <p:attrNameLst>
                                          <p:attrName>style.color</p:attrName>
                                        </p:attrNameLst>
                                      </p:cBhvr>
                                      <p:by>
                                        <p:hsl h="7200000" s="0" l="0"/>
                                      </p:by>
                                    </p:animClr>
                                    <p:animClr clrSpc="hsl" dir="cw">
                                      <p:cBhvr>
                                        <p:cTn id="13" dur="500" fill="hold"/>
                                        <p:tgtEl>
                                          <p:spTgt spid="9"/>
                                        </p:tgtEl>
                                        <p:attrNameLst>
                                          <p:attrName>fillcolor</p:attrName>
                                        </p:attrNameLst>
                                      </p:cBhvr>
                                      <p:by>
                                        <p:hsl h="7200000" s="0" l="0"/>
                                      </p:by>
                                    </p:animClr>
                                    <p:animClr clrSpc="hsl" dir="cw">
                                      <p:cBhvr>
                                        <p:cTn id="14" dur="500" fill="hold"/>
                                        <p:tgtEl>
                                          <p:spTgt spid="9"/>
                                        </p:tgtEl>
                                        <p:attrNameLst>
                                          <p:attrName>stroke.color</p:attrName>
                                        </p:attrNameLst>
                                      </p:cBhvr>
                                      <p:by>
                                        <p:hsl h="7200000" s="0" l="0"/>
                                      </p:by>
                                    </p:animClr>
                                    <p:set>
                                      <p:cBhvr>
                                        <p:cTn id="15" dur="500" fill="hold"/>
                                        <p:tgtEl>
                                          <p:spTgt spid="9"/>
                                        </p:tgtEl>
                                        <p:attrNameLst>
                                          <p:attrName>fill.type</p:attrName>
                                        </p:attrNameLst>
                                      </p:cBhvr>
                                      <p:to>
                                        <p:strVal val="solid"/>
                                      </p:to>
                                    </p:set>
                                  </p:childTnLst>
                                </p:cTn>
                              </p:par>
                            </p:childTnLst>
                          </p:cTn>
                        </p:par>
                        <p:par>
                          <p:cTn id="16" fill="hold">
                            <p:stCondLst>
                              <p:cond delay="3750"/>
                            </p:stCondLst>
                            <p:childTnLst>
                              <p:par>
                                <p:cTn id="17" presetID="21" presetClass="emph" presetSubtype="0" fill="hold" grpId="0" nodeType="afterEffect">
                                  <p:stCondLst>
                                    <p:cond delay="750"/>
                                  </p:stCondLst>
                                  <p:childTnLst>
                                    <p:animClr clrSpc="hsl" dir="cw">
                                      <p:cBhvr override="childStyle">
                                        <p:cTn id="18" dur="500" fill="hold"/>
                                        <p:tgtEl>
                                          <p:spTgt spid="10"/>
                                        </p:tgtEl>
                                        <p:attrNameLst>
                                          <p:attrName>style.color</p:attrName>
                                        </p:attrNameLst>
                                      </p:cBhvr>
                                      <p:by>
                                        <p:hsl h="7200000" s="0" l="0"/>
                                      </p:by>
                                    </p:animClr>
                                    <p:animClr clrSpc="hsl" dir="cw">
                                      <p:cBhvr>
                                        <p:cTn id="19" dur="500" fill="hold"/>
                                        <p:tgtEl>
                                          <p:spTgt spid="10"/>
                                        </p:tgtEl>
                                        <p:attrNameLst>
                                          <p:attrName>fillcolor</p:attrName>
                                        </p:attrNameLst>
                                      </p:cBhvr>
                                      <p:by>
                                        <p:hsl h="7200000" s="0" l="0"/>
                                      </p:by>
                                    </p:animClr>
                                    <p:animClr clrSpc="hsl" dir="cw">
                                      <p:cBhvr>
                                        <p:cTn id="20" dur="500" fill="hold"/>
                                        <p:tgtEl>
                                          <p:spTgt spid="10"/>
                                        </p:tgtEl>
                                        <p:attrNameLst>
                                          <p:attrName>stroke.color</p:attrName>
                                        </p:attrNameLst>
                                      </p:cBhvr>
                                      <p:by>
                                        <p:hsl h="7200000" s="0" l="0"/>
                                      </p:by>
                                    </p:animClr>
                                    <p:set>
                                      <p:cBhvr>
                                        <p:cTn id="21" dur="500" fill="hold"/>
                                        <p:tgtEl>
                                          <p:spTgt spid="10"/>
                                        </p:tgtEl>
                                        <p:attrNameLst>
                                          <p:attrName>fill.type</p:attrName>
                                        </p:attrNameLst>
                                      </p:cBhvr>
                                      <p:to>
                                        <p:strVal val="solid"/>
                                      </p:to>
                                    </p:set>
                                  </p:childTnLst>
                                </p:cTn>
                              </p:par>
                            </p:childTnLst>
                          </p:cTn>
                        </p:par>
                        <p:par>
                          <p:cTn id="22" fill="hold">
                            <p:stCondLst>
                              <p:cond delay="5000"/>
                            </p:stCondLst>
                            <p:childTnLst>
                              <p:par>
                                <p:cTn id="23" presetID="21" presetClass="emph" presetSubtype="0" fill="hold" grpId="0" nodeType="afterEffect">
                                  <p:stCondLst>
                                    <p:cond delay="750"/>
                                  </p:stCondLst>
                                  <p:childTnLst>
                                    <p:animClr clrSpc="hsl" dir="cw">
                                      <p:cBhvr override="childStyle">
                                        <p:cTn id="24" dur="500" fill="hold"/>
                                        <p:tgtEl>
                                          <p:spTgt spid="11"/>
                                        </p:tgtEl>
                                        <p:attrNameLst>
                                          <p:attrName>style.color</p:attrName>
                                        </p:attrNameLst>
                                      </p:cBhvr>
                                      <p:by>
                                        <p:hsl h="7200000" s="0" l="0"/>
                                      </p:by>
                                    </p:animClr>
                                    <p:animClr clrSpc="hsl" dir="cw">
                                      <p:cBhvr>
                                        <p:cTn id="25" dur="500" fill="hold"/>
                                        <p:tgtEl>
                                          <p:spTgt spid="11"/>
                                        </p:tgtEl>
                                        <p:attrNameLst>
                                          <p:attrName>fillcolor</p:attrName>
                                        </p:attrNameLst>
                                      </p:cBhvr>
                                      <p:by>
                                        <p:hsl h="7200000" s="0" l="0"/>
                                      </p:by>
                                    </p:animClr>
                                    <p:animClr clrSpc="hsl" dir="cw">
                                      <p:cBhvr>
                                        <p:cTn id="26" dur="500" fill="hold"/>
                                        <p:tgtEl>
                                          <p:spTgt spid="11"/>
                                        </p:tgtEl>
                                        <p:attrNameLst>
                                          <p:attrName>stroke.color</p:attrName>
                                        </p:attrNameLst>
                                      </p:cBhvr>
                                      <p:by>
                                        <p:hsl h="7200000" s="0" l="0"/>
                                      </p:by>
                                    </p:animClr>
                                    <p:set>
                                      <p:cBhvr>
                                        <p:cTn id="27"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theme/theme1.xml><?xml version="1.0" encoding="utf-8"?>
<a:theme xmlns:a="http://schemas.openxmlformats.org/drawingml/2006/main" name="夏季">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夏季">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夏季">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夏季</Template>
  <TotalTime>2436</TotalTime>
  <Words>2640</Words>
  <Application>Microsoft Office PowerPoint</Application>
  <PresentationFormat>全屏显示(4:3)</PresentationFormat>
  <Paragraphs>220</Paragraphs>
  <Slides>34</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36" baseType="lpstr">
      <vt:lpstr>夏季</vt:lpstr>
      <vt:lpstr>Visio</vt:lpstr>
      <vt:lpstr>中国可持续政府采购 的机遇与挑战</vt:lpstr>
      <vt:lpstr>主要内容</vt:lpstr>
      <vt:lpstr>中国可持续政府采购施行现状</vt:lpstr>
      <vt:lpstr>中国可持续政府采购施行现状</vt:lpstr>
      <vt:lpstr>中国可持续政府采购施行现状</vt:lpstr>
      <vt:lpstr>中国可持续政府采购施行现状</vt:lpstr>
      <vt:lpstr>中国可持续政府采购施行现状</vt:lpstr>
      <vt:lpstr>主要内容</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中国可持续政府采购体系</vt:lpstr>
      <vt:lpstr>主要内容</vt:lpstr>
      <vt:lpstr>结论与展望</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L.Y.Zhan</dc:creator>
  <cp:lastModifiedBy>L.Y.Zhan</cp:lastModifiedBy>
  <cp:revision>77</cp:revision>
  <dcterms:created xsi:type="dcterms:W3CDTF">2011-10-28T08:51:42Z</dcterms:created>
  <dcterms:modified xsi:type="dcterms:W3CDTF">2011-11-07T07:57:20Z</dcterms:modified>
</cp:coreProperties>
</file>